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42"/>
  </p:notesMasterIdLst>
  <p:sldIdLst>
    <p:sldId id="525" r:id="rId3"/>
    <p:sldId id="526" r:id="rId4"/>
    <p:sldId id="527" r:id="rId5"/>
    <p:sldId id="528" r:id="rId6"/>
    <p:sldId id="529" r:id="rId7"/>
    <p:sldId id="532" r:id="rId8"/>
    <p:sldId id="533" r:id="rId9"/>
    <p:sldId id="534" r:id="rId10"/>
    <p:sldId id="535" r:id="rId11"/>
    <p:sldId id="536" r:id="rId12"/>
    <p:sldId id="538" r:id="rId13"/>
    <p:sldId id="530" r:id="rId14"/>
    <p:sldId id="539" r:id="rId15"/>
    <p:sldId id="540" r:id="rId16"/>
    <p:sldId id="544" r:id="rId17"/>
    <p:sldId id="545" r:id="rId18"/>
    <p:sldId id="541" r:id="rId19"/>
    <p:sldId id="542" r:id="rId20"/>
    <p:sldId id="546" r:id="rId21"/>
    <p:sldId id="547" r:id="rId22"/>
    <p:sldId id="548" r:id="rId23"/>
    <p:sldId id="549" r:id="rId24"/>
    <p:sldId id="550" r:id="rId25"/>
    <p:sldId id="552" r:id="rId26"/>
    <p:sldId id="553" r:id="rId27"/>
    <p:sldId id="554" r:id="rId28"/>
    <p:sldId id="555" r:id="rId29"/>
    <p:sldId id="556" r:id="rId30"/>
    <p:sldId id="557" r:id="rId31"/>
    <p:sldId id="558" r:id="rId32"/>
    <p:sldId id="509" r:id="rId33"/>
    <p:sldId id="511" r:id="rId34"/>
    <p:sldId id="559" r:id="rId35"/>
    <p:sldId id="537" r:id="rId36"/>
    <p:sldId id="560" r:id="rId37"/>
    <p:sldId id="561" r:id="rId38"/>
    <p:sldId id="562" r:id="rId39"/>
    <p:sldId id="563" r:id="rId40"/>
    <p:sldId id="5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0" d="100"/>
          <a:sy n="60" d="100"/>
        </p:scale>
        <p:origin x="140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70192-259E-4B69-98FD-70C7043C4D88}" type="datetimeFigureOut">
              <a:rPr lang="en-US" smtClean="0"/>
              <a:pPr/>
              <a:t>6/28/2021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16D9C-1955-4412-97E1-74B7BBFC2F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B116D9C-1955-4412-97E1-74B7BBFC2F57}" type="slidenum">
              <a:rPr lang="en-US" smtClean="0"/>
              <a:pPr/>
              <a:t>17</a:t>
            </a:fld>
            <a:endParaRPr lang="en-US"/>
          </a:p>
        </p:txBody>
      </p:sp>
    </p:spTree>
    <p:extLst>
      <p:ext uri="{BB962C8B-B14F-4D97-AF65-F5344CB8AC3E}">
        <p14:creationId xmlns:p14="http://schemas.microsoft.com/office/powerpoint/2010/main" val="23234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57200" y="1752600"/>
            <a:ext cx="6629400" cy="2590800"/>
          </a:xfrm>
        </p:spPr>
        <p:txBody>
          <a:bodyPr anchor="t"/>
          <a:lstStyle>
            <a:lvl1pPr algn="ct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5" name="Date Placeholder 29"/>
          <p:cNvSpPr>
            <a:spLocks noGrp="1"/>
          </p:cNvSpPr>
          <p:nvPr>
            <p:ph type="dt" sz="half" idx="10"/>
          </p:nvPr>
        </p:nvSpPr>
        <p:spPr/>
        <p:txBody>
          <a:bodyPr/>
          <a:lstStyle>
            <a:lvl1pPr>
              <a:defRPr b="1">
                <a:solidFill>
                  <a:schemeClr val="tx1"/>
                </a:solidFill>
              </a:defRPr>
            </a:lvl1pPr>
          </a:lstStyle>
          <a:p>
            <a:pPr>
              <a:defRPr/>
            </a:pPr>
            <a:r>
              <a:rPr lang="en-US"/>
              <a:t>Prepared By : Dr K RAJENDRA PRASAD, PROFESSOR, DEPT. OF CSE , RGMCET (Autonomous), Nandyal</a:t>
            </a:r>
          </a:p>
        </p:txBody>
      </p:sp>
      <p:sp>
        <p:nvSpPr>
          <p:cNvPr id="6" name="Footer Placeholder 18"/>
          <p:cNvSpPr>
            <a:spLocks noGrp="1"/>
          </p:cNvSpPr>
          <p:nvPr>
            <p:ph type="ftr" sz="quarter" idx="11"/>
          </p:nvPr>
        </p:nvSpPr>
        <p:spPr/>
        <p:txBody>
          <a:bodyPr/>
          <a:lstStyle>
            <a:lvl1pPr>
              <a:defRPr b="1">
                <a:solidFill>
                  <a:schemeClr val="tx1"/>
                </a:solidFill>
              </a:defRPr>
            </a:lvl1pPr>
          </a:lstStyle>
          <a:p>
            <a:pPr>
              <a:defRPr/>
            </a:pPr>
            <a:endParaRPr lang="en-US"/>
          </a:p>
        </p:txBody>
      </p:sp>
      <p:sp>
        <p:nvSpPr>
          <p:cNvPr id="7" name="Slide Number Placeholder 26"/>
          <p:cNvSpPr>
            <a:spLocks noGrp="1"/>
          </p:cNvSpPr>
          <p:nvPr>
            <p:ph type="sldNum" sz="quarter" idx="12"/>
          </p:nvPr>
        </p:nvSpPr>
        <p:spPr/>
        <p:txBody>
          <a:bodyPr/>
          <a:lstStyle>
            <a:lvl1pPr>
              <a:defRPr b="1">
                <a:solidFill>
                  <a:schemeClr val="tx1"/>
                </a:solidFill>
              </a:defRPr>
            </a:lvl1pPr>
          </a:lstStyle>
          <a:p>
            <a:pPr>
              <a:defRPr/>
            </a:pPr>
            <a:fld id="{7B992530-92A3-44B4-96DF-B2605C41FE7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026275E-019F-4DBF-9570-2B2CFE581BE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4E3C3C-488C-4C21-8865-BBB9440A05B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9E0CA6-51E5-4909-A9E7-74F83F1586A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EEE149-5D86-4BF5-BCC2-4D8A9996A71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31925" y="36513"/>
            <a:ext cx="184150" cy="366712"/>
          </a:xfrm>
          <a:prstGeom prst="rect">
            <a:avLst/>
          </a:prstGeom>
          <a:noFill/>
          <a:ln>
            <a:noFill/>
          </a:ln>
        </p:spPr>
        <p:txBody>
          <a:bodyPr wrap="none">
            <a:spAutoFit/>
          </a:bodyPr>
          <a:lstStyle>
            <a:lvl1pPr eaLnBrk="0" hangingPunct="0">
              <a:defRPr sz="3200">
                <a:solidFill>
                  <a:srgbClr val="000066"/>
                </a:solidFill>
                <a:latin typeface="Berlin Sans FB" pitchFamily="34" charset="0"/>
                <a:cs typeface="Arial" pitchFamily="34" charset="0"/>
              </a:defRPr>
            </a:lvl1pPr>
            <a:lvl2pPr marL="742950" indent="-285750" eaLnBrk="0" hangingPunct="0">
              <a:defRPr sz="3200">
                <a:solidFill>
                  <a:srgbClr val="000066"/>
                </a:solidFill>
                <a:latin typeface="Berlin Sans FB" pitchFamily="34" charset="0"/>
                <a:cs typeface="Arial" pitchFamily="34" charset="0"/>
              </a:defRPr>
            </a:lvl2pPr>
            <a:lvl3pPr marL="1143000" indent="-228600" eaLnBrk="0" hangingPunct="0">
              <a:defRPr sz="3200">
                <a:solidFill>
                  <a:srgbClr val="000066"/>
                </a:solidFill>
                <a:latin typeface="Berlin Sans FB" pitchFamily="34" charset="0"/>
                <a:cs typeface="Arial" pitchFamily="34" charset="0"/>
              </a:defRPr>
            </a:lvl3pPr>
            <a:lvl4pPr marL="1600200" indent="-228600" eaLnBrk="0" hangingPunct="0">
              <a:defRPr sz="3200">
                <a:solidFill>
                  <a:srgbClr val="000066"/>
                </a:solidFill>
                <a:latin typeface="Berlin Sans FB" pitchFamily="34" charset="0"/>
                <a:cs typeface="Arial" pitchFamily="34" charset="0"/>
              </a:defRPr>
            </a:lvl4pPr>
            <a:lvl5pPr marL="2057400" indent="-228600" eaLnBrk="0" hangingPunct="0">
              <a:defRPr sz="3200">
                <a:solidFill>
                  <a:srgbClr val="000066"/>
                </a:solidFill>
                <a:latin typeface="Berlin Sans FB" pitchFamily="34" charset="0"/>
                <a:cs typeface="Arial" pitchFamily="34" charset="0"/>
              </a:defRPr>
            </a:lvl5pPr>
            <a:lvl6pPr marL="2514600" indent="-228600" eaLnBrk="0" fontAlgn="base" hangingPunct="0">
              <a:spcBef>
                <a:spcPct val="0"/>
              </a:spcBef>
              <a:spcAft>
                <a:spcPct val="0"/>
              </a:spcAft>
              <a:defRPr sz="3200">
                <a:solidFill>
                  <a:srgbClr val="000066"/>
                </a:solidFill>
                <a:latin typeface="Berlin Sans FB" pitchFamily="34" charset="0"/>
                <a:cs typeface="Arial" pitchFamily="34" charset="0"/>
              </a:defRPr>
            </a:lvl6pPr>
            <a:lvl7pPr marL="2971800" indent="-228600" eaLnBrk="0" fontAlgn="base" hangingPunct="0">
              <a:spcBef>
                <a:spcPct val="0"/>
              </a:spcBef>
              <a:spcAft>
                <a:spcPct val="0"/>
              </a:spcAft>
              <a:defRPr sz="3200">
                <a:solidFill>
                  <a:srgbClr val="000066"/>
                </a:solidFill>
                <a:latin typeface="Berlin Sans FB" pitchFamily="34" charset="0"/>
                <a:cs typeface="Arial" pitchFamily="34" charset="0"/>
              </a:defRPr>
            </a:lvl7pPr>
            <a:lvl8pPr marL="3429000" indent="-228600" eaLnBrk="0" fontAlgn="base" hangingPunct="0">
              <a:spcBef>
                <a:spcPct val="0"/>
              </a:spcBef>
              <a:spcAft>
                <a:spcPct val="0"/>
              </a:spcAft>
              <a:defRPr sz="3200">
                <a:solidFill>
                  <a:srgbClr val="000066"/>
                </a:solidFill>
                <a:latin typeface="Berlin Sans FB" pitchFamily="34" charset="0"/>
                <a:cs typeface="Arial" pitchFamily="34" charset="0"/>
              </a:defRPr>
            </a:lvl8pPr>
            <a:lvl9pPr marL="3886200" indent="-228600" eaLnBrk="0" fontAlgn="base" hangingPunct="0">
              <a:spcBef>
                <a:spcPct val="0"/>
              </a:spcBef>
              <a:spcAft>
                <a:spcPct val="0"/>
              </a:spcAft>
              <a:defRPr sz="3200">
                <a:solidFill>
                  <a:srgbClr val="000066"/>
                </a:solidFill>
                <a:latin typeface="Berlin Sans FB" pitchFamily="34" charset="0"/>
                <a:cs typeface="Arial" pitchFamily="34" charset="0"/>
              </a:defRPr>
            </a:lvl9pPr>
          </a:lstStyle>
          <a:p>
            <a:pPr algn="ctr" eaLnBrk="1" hangingPunct="1">
              <a:defRPr/>
            </a:pPr>
            <a:endParaRPr lang="en-US" sz="1800">
              <a:solidFill>
                <a:srgbClr val="000000"/>
              </a:solidFill>
            </a:endParaRPr>
          </a:p>
        </p:txBody>
      </p:sp>
      <p:sp>
        <p:nvSpPr>
          <p:cNvPr id="3" name="Text Box 5"/>
          <p:cNvSpPr txBox="1">
            <a:spLocks noChangeArrowheads="1"/>
          </p:cNvSpPr>
          <p:nvPr/>
        </p:nvSpPr>
        <p:spPr bwMode="auto">
          <a:xfrm>
            <a:off x="1584325" y="265113"/>
            <a:ext cx="6950075" cy="366712"/>
          </a:xfrm>
          <a:prstGeom prst="rect">
            <a:avLst/>
          </a:prstGeom>
          <a:noFill/>
          <a:ln>
            <a:noFill/>
          </a:ln>
        </p:spPr>
        <p:txBody>
          <a:bodyPr>
            <a:spAutoFit/>
          </a:bodyPr>
          <a:lstStyle>
            <a:lvl1pPr eaLnBrk="0" hangingPunct="0">
              <a:defRPr sz="3200">
                <a:solidFill>
                  <a:srgbClr val="000066"/>
                </a:solidFill>
                <a:latin typeface="Berlin Sans FB" pitchFamily="34" charset="0"/>
                <a:cs typeface="Arial" pitchFamily="34" charset="0"/>
              </a:defRPr>
            </a:lvl1pPr>
            <a:lvl2pPr marL="742950" indent="-285750" eaLnBrk="0" hangingPunct="0">
              <a:defRPr sz="3200">
                <a:solidFill>
                  <a:srgbClr val="000066"/>
                </a:solidFill>
                <a:latin typeface="Berlin Sans FB" pitchFamily="34" charset="0"/>
                <a:cs typeface="Arial" pitchFamily="34" charset="0"/>
              </a:defRPr>
            </a:lvl2pPr>
            <a:lvl3pPr marL="1143000" indent="-228600" eaLnBrk="0" hangingPunct="0">
              <a:defRPr sz="3200">
                <a:solidFill>
                  <a:srgbClr val="000066"/>
                </a:solidFill>
                <a:latin typeface="Berlin Sans FB" pitchFamily="34" charset="0"/>
                <a:cs typeface="Arial" pitchFamily="34" charset="0"/>
              </a:defRPr>
            </a:lvl3pPr>
            <a:lvl4pPr marL="1600200" indent="-228600" eaLnBrk="0" hangingPunct="0">
              <a:defRPr sz="3200">
                <a:solidFill>
                  <a:srgbClr val="000066"/>
                </a:solidFill>
                <a:latin typeface="Berlin Sans FB" pitchFamily="34" charset="0"/>
                <a:cs typeface="Arial" pitchFamily="34" charset="0"/>
              </a:defRPr>
            </a:lvl4pPr>
            <a:lvl5pPr marL="2057400" indent="-228600" eaLnBrk="0" hangingPunct="0">
              <a:defRPr sz="3200">
                <a:solidFill>
                  <a:srgbClr val="000066"/>
                </a:solidFill>
                <a:latin typeface="Berlin Sans FB" pitchFamily="34" charset="0"/>
                <a:cs typeface="Arial" pitchFamily="34" charset="0"/>
              </a:defRPr>
            </a:lvl5pPr>
            <a:lvl6pPr marL="2514600" indent="-228600" eaLnBrk="0" fontAlgn="base" hangingPunct="0">
              <a:spcBef>
                <a:spcPct val="0"/>
              </a:spcBef>
              <a:spcAft>
                <a:spcPct val="0"/>
              </a:spcAft>
              <a:defRPr sz="3200">
                <a:solidFill>
                  <a:srgbClr val="000066"/>
                </a:solidFill>
                <a:latin typeface="Berlin Sans FB" pitchFamily="34" charset="0"/>
                <a:cs typeface="Arial" pitchFamily="34" charset="0"/>
              </a:defRPr>
            </a:lvl6pPr>
            <a:lvl7pPr marL="2971800" indent="-228600" eaLnBrk="0" fontAlgn="base" hangingPunct="0">
              <a:spcBef>
                <a:spcPct val="0"/>
              </a:spcBef>
              <a:spcAft>
                <a:spcPct val="0"/>
              </a:spcAft>
              <a:defRPr sz="3200">
                <a:solidFill>
                  <a:srgbClr val="000066"/>
                </a:solidFill>
                <a:latin typeface="Berlin Sans FB" pitchFamily="34" charset="0"/>
                <a:cs typeface="Arial" pitchFamily="34" charset="0"/>
              </a:defRPr>
            </a:lvl7pPr>
            <a:lvl8pPr marL="3429000" indent="-228600" eaLnBrk="0" fontAlgn="base" hangingPunct="0">
              <a:spcBef>
                <a:spcPct val="0"/>
              </a:spcBef>
              <a:spcAft>
                <a:spcPct val="0"/>
              </a:spcAft>
              <a:defRPr sz="3200">
                <a:solidFill>
                  <a:srgbClr val="000066"/>
                </a:solidFill>
                <a:latin typeface="Berlin Sans FB" pitchFamily="34" charset="0"/>
                <a:cs typeface="Arial" pitchFamily="34" charset="0"/>
              </a:defRPr>
            </a:lvl8pPr>
            <a:lvl9pPr marL="3886200" indent="-228600" eaLnBrk="0" fontAlgn="base" hangingPunct="0">
              <a:spcBef>
                <a:spcPct val="0"/>
              </a:spcBef>
              <a:spcAft>
                <a:spcPct val="0"/>
              </a:spcAft>
              <a:defRPr sz="3200">
                <a:solidFill>
                  <a:srgbClr val="000066"/>
                </a:solidFill>
                <a:latin typeface="Berlin Sans FB" pitchFamily="34" charset="0"/>
                <a:cs typeface="Arial" pitchFamily="34" charset="0"/>
              </a:defRPr>
            </a:lvl9pPr>
          </a:lstStyle>
          <a:p>
            <a:pPr algn="ctr" eaLnBrk="1" hangingPunct="1">
              <a:defRPr/>
            </a:pPr>
            <a:endParaRPr lang="en-US" sz="1800">
              <a:solidFill>
                <a:srgbClr val="000000"/>
              </a:solidFill>
            </a:endParaRPr>
          </a:p>
        </p:txBody>
      </p:sp>
      <p:sp>
        <p:nvSpPr>
          <p:cNvPr id="4" name="Text Box 6"/>
          <p:cNvSpPr txBox="1">
            <a:spLocks noChangeArrowheads="1"/>
          </p:cNvSpPr>
          <p:nvPr/>
        </p:nvSpPr>
        <p:spPr bwMode="auto">
          <a:xfrm>
            <a:off x="152400" y="0"/>
            <a:ext cx="8778875" cy="366713"/>
          </a:xfrm>
          <a:prstGeom prst="rect">
            <a:avLst/>
          </a:prstGeom>
          <a:noFill/>
          <a:ln>
            <a:noFill/>
          </a:ln>
        </p:spPr>
        <p:txBody>
          <a:bodyPr>
            <a:spAutoFit/>
          </a:bodyPr>
          <a:lstStyle>
            <a:lvl1pPr eaLnBrk="0" hangingPunct="0">
              <a:defRPr sz="3200">
                <a:solidFill>
                  <a:srgbClr val="000066"/>
                </a:solidFill>
                <a:latin typeface="Berlin Sans FB" pitchFamily="34" charset="0"/>
                <a:cs typeface="Arial" pitchFamily="34" charset="0"/>
              </a:defRPr>
            </a:lvl1pPr>
            <a:lvl2pPr marL="742950" indent="-285750" eaLnBrk="0" hangingPunct="0">
              <a:defRPr sz="3200">
                <a:solidFill>
                  <a:srgbClr val="000066"/>
                </a:solidFill>
                <a:latin typeface="Berlin Sans FB" pitchFamily="34" charset="0"/>
                <a:cs typeface="Arial" pitchFamily="34" charset="0"/>
              </a:defRPr>
            </a:lvl2pPr>
            <a:lvl3pPr marL="1143000" indent="-228600" eaLnBrk="0" hangingPunct="0">
              <a:defRPr sz="3200">
                <a:solidFill>
                  <a:srgbClr val="000066"/>
                </a:solidFill>
                <a:latin typeface="Berlin Sans FB" pitchFamily="34" charset="0"/>
                <a:cs typeface="Arial" pitchFamily="34" charset="0"/>
              </a:defRPr>
            </a:lvl3pPr>
            <a:lvl4pPr marL="1600200" indent="-228600" eaLnBrk="0" hangingPunct="0">
              <a:defRPr sz="3200">
                <a:solidFill>
                  <a:srgbClr val="000066"/>
                </a:solidFill>
                <a:latin typeface="Berlin Sans FB" pitchFamily="34" charset="0"/>
                <a:cs typeface="Arial" pitchFamily="34" charset="0"/>
              </a:defRPr>
            </a:lvl4pPr>
            <a:lvl5pPr marL="2057400" indent="-228600" eaLnBrk="0" hangingPunct="0">
              <a:defRPr sz="3200">
                <a:solidFill>
                  <a:srgbClr val="000066"/>
                </a:solidFill>
                <a:latin typeface="Berlin Sans FB" pitchFamily="34" charset="0"/>
                <a:cs typeface="Arial" pitchFamily="34" charset="0"/>
              </a:defRPr>
            </a:lvl5pPr>
            <a:lvl6pPr marL="2514600" indent="-228600" eaLnBrk="0" fontAlgn="base" hangingPunct="0">
              <a:spcBef>
                <a:spcPct val="0"/>
              </a:spcBef>
              <a:spcAft>
                <a:spcPct val="0"/>
              </a:spcAft>
              <a:defRPr sz="3200">
                <a:solidFill>
                  <a:srgbClr val="000066"/>
                </a:solidFill>
                <a:latin typeface="Berlin Sans FB" pitchFamily="34" charset="0"/>
                <a:cs typeface="Arial" pitchFamily="34" charset="0"/>
              </a:defRPr>
            </a:lvl6pPr>
            <a:lvl7pPr marL="2971800" indent="-228600" eaLnBrk="0" fontAlgn="base" hangingPunct="0">
              <a:spcBef>
                <a:spcPct val="0"/>
              </a:spcBef>
              <a:spcAft>
                <a:spcPct val="0"/>
              </a:spcAft>
              <a:defRPr sz="3200">
                <a:solidFill>
                  <a:srgbClr val="000066"/>
                </a:solidFill>
                <a:latin typeface="Berlin Sans FB" pitchFamily="34" charset="0"/>
                <a:cs typeface="Arial" pitchFamily="34" charset="0"/>
              </a:defRPr>
            </a:lvl7pPr>
            <a:lvl8pPr marL="3429000" indent="-228600" eaLnBrk="0" fontAlgn="base" hangingPunct="0">
              <a:spcBef>
                <a:spcPct val="0"/>
              </a:spcBef>
              <a:spcAft>
                <a:spcPct val="0"/>
              </a:spcAft>
              <a:defRPr sz="3200">
                <a:solidFill>
                  <a:srgbClr val="000066"/>
                </a:solidFill>
                <a:latin typeface="Berlin Sans FB" pitchFamily="34" charset="0"/>
                <a:cs typeface="Arial" pitchFamily="34" charset="0"/>
              </a:defRPr>
            </a:lvl8pPr>
            <a:lvl9pPr marL="3886200" indent="-228600" eaLnBrk="0" fontAlgn="base" hangingPunct="0">
              <a:spcBef>
                <a:spcPct val="0"/>
              </a:spcBef>
              <a:spcAft>
                <a:spcPct val="0"/>
              </a:spcAft>
              <a:defRPr sz="3200">
                <a:solidFill>
                  <a:srgbClr val="000066"/>
                </a:solidFill>
                <a:latin typeface="Berlin Sans FB" pitchFamily="34" charset="0"/>
                <a:cs typeface="Arial" pitchFamily="34" charset="0"/>
              </a:defRPr>
            </a:lvl9pPr>
          </a:lstStyle>
          <a:p>
            <a:pPr algn="ctr" eaLnBrk="1" hangingPunct="1">
              <a:defRPr/>
            </a:pPr>
            <a:endParaRPr lang="en-US" sz="1800">
              <a:solidFill>
                <a:srgbClr val="000000"/>
              </a:solidFill>
            </a:endParaRPr>
          </a:p>
        </p:txBody>
      </p:sp>
      <p:sp>
        <p:nvSpPr>
          <p:cNvPr id="5" name="Text Box 7"/>
          <p:cNvSpPr txBox="1">
            <a:spLocks noChangeArrowheads="1"/>
          </p:cNvSpPr>
          <p:nvPr/>
        </p:nvSpPr>
        <p:spPr bwMode="auto">
          <a:xfrm>
            <a:off x="1431925" y="265113"/>
            <a:ext cx="184150" cy="366712"/>
          </a:xfrm>
          <a:prstGeom prst="rect">
            <a:avLst/>
          </a:prstGeom>
          <a:noFill/>
          <a:ln>
            <a:noFill/>
          </a:ln>
        </p:spPr>
        <p:txBody>
          <a:bodyPr wrap="none">
            <a:spAutoFit/>
          </a:bodyPr>
          <a:lstStyle>
            <a:lvl1pPr eaLnBrk="0" hangingPunct="0">
              <a:defRPr sz="3200">
                <a:solidFill>
                  <a:srgbClr val="000066"/>
                </a:solidFill>
                <a:latin typeface="Berlin Sans FB" pitchFamily="34" charset="0"/>
                <a:cs typeface="Arial" pitchFamily="34" charset="0"/>
              </a:defRPr>
            </a:lvl1pPr>
            <a:lvl2pPr marL="742950" indent="-285750" eaLnBrk="0" hangingPunct="0">
              <a:defRPr sz="3200">
                <a:solidFill>
                  <a:srgbClr val="000066"/>
                </a:solidFill>
                <a:latin typeface="Berlin Sans FB" pitchFamily="34" charset="0"/>
                <a:cs typeface="Arial" pitchFamily="34" charset="0"/>
              </a:defRPr>
            </a:lvl2pPr>
            <a:lvl3pPr marL="1143000" indent="-228600" eaLnBrk="0" hangingPunct="0">
              <a:defRPr sz="3200">
                <a:solidFill>
                  <a:srgbClr val="000066"/>
                </a:solidFill>
                <a:latin typeface="Berlin Sans FB" pitchFamily="34" charset="0"/>
                <a:cs typeface="Arial" pitchFamily="34" charset="0"/>
              </a:defRPr>
            </a:lvl3pPr>
            <a:lvl4pPr marL="1600200" indent="-228600" eaLnBrk="0" hangingPunct="0">
              <a:defRPr sz="3200">
                <a:solidFill>
                  <a:srgbClr val="000066"/>
                </a:solidFill>
                <a:latin typeface="Berlin Sans FB" pitchFamily="34" charset="0"/>
                <a:cs typeface="Arial" pitchFamily="34" charset="0"/>
              </a:defRPr>
            </a:lvl4pPr>
            <a:lvl5pPr marL="2057400" indent="-228600" eaLnBrk="0" hangingPunct="0">
              <a:defRPr sz="3200">
                <a:solidFill>
                  <a:srgbClr val="000066"/>
                </a:solidFill>
                <a:latin typeface="Berlin Sans FB" pitchFamily="34" charset="0"/>
                <a:cs typeface="Arial" pitchFamily="34" charset="0"/>
              </a:defRPr>
            </a:lvl5pPr>
            <a:lvl6pPr marL="2514600" indent="-228600" eaLnBrk="0" fontAlgn="base" hangingPunct="0">
              <a:spcBef>
                <a:spcPct val="0"/>
              </a:spcBef>
              <a:spcAft>
                <a:spcPct val="0"/>
              </a:spcAft>
              <a:defRPr sz="3200">
                <a:solidFill>
                  <a:srgbClr val="000066"/>
                </a:solidFill>
                <a:latin typeface="Berlin Sans FB" pitchFamily="34" charset="0"/>
                <a:cs typeface="Arial" pitchFamily="34" charset="0"/>
              </a:defRPr>
            </a:lvl6pPr>
            <a:lvl7pPr marL="2971800" indent="-228600" eaLnBrk="0" fontAlgn="base" hangingPunct="0">
              <a:spcBef>
                <a:spcPct val="0"/>
              </a:spcBef>
              <a:spcAft>
                <a:spcPct val="0"/>
              </a:spcAft>
              <a:defRPr sz="3200">
                <a:solidFill>
                  <a:srgbClr val="000066"/>
                </a:solidFill>
                <a:latin typeface="Berlin Sans FB" pitchFamily="34" charset="0"/>
                <a:cs typeface="Arial" pitchFamily="34" charset="0"/>
              </a:defRPr>
            </a:lvl7pPr>
            <a:lvl8pPr marL="3429000" indent="-228600" eaLnBrk="0" fontAlgn="base" hangingPunct="0">
              <a:spcBef>
                <a:spcPct val="0"/>
              </a:spcBef>
              <a:spcAft>
                <a:spcPct val="0"/>
              </a:spcAft>
              <a:defRPr sz="3200">
                <a:solidFill>
                  <a:srgbClr val="000066"/>
                </a:solidFill>
                <a:latin typeface="Berlin Sans FB" pitchFamily="34" charset="0"/>
                <a:cs typeface="Arial" pitchFamily="34" charset="0"/>
              </a:defRPr>
            </a:lvl8pPr>
            <a:lvl9pPr marL="3886200" indent="-228600" eaLnBrk="0" fontAlgn="base" hangingPunct="0">
              <a:spcBef>
                <a:spcPct val="0"/>
              </a:spcBef>
              <a:spcAft>
                <a:spcPct val="0"/>
              </a:spcAft>
              <a:defRPr sz="3200">
                <a:solidFill>
                  <a:srgbClr val="000066"/>
                </a:solidFill>
                <a:latin typeface="Berlin Sans FB" pitchFamily="34" charset="0"/>
                <a:cs typeface="Arial" pitchFamily="34" charset="0"/>
              </a:defRPr>
            </a:lvl9pPr>
          </a:lstStyle>
          <a:p>
            <a:pPr algn="ctr" eaLnBrk="1" hangingPunct="1">
              <a:defRPr/>
            </a:pPr>
            <a:endParaRPr lang="en-US" sz="1800">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r>
              <a:rPr lang="en-US"/>
              <a:t>Prepared By : Dr K RAJENDRA PRASAD, PROFESSOR, DEPT. OF CSE , RGMCET (Autonomous), Nandyal</a:t>
            </a:r>
          </a:p>
        </p:txBody>
      </p:sp>
      <p:sp>
        <p:nvSpPr>
          <p:cNvPr id="8" name="Footer Placeholder 7"/>
          <p:cNvSpPr>
            <a:spLocks noGrp="1"/>
          </p:cNvSpPr>
          <p:nvPr>
            <p:ph type="ftr" sz="quarter" idx="11"/>
          </p:nvPr>
        </p:nvSpPr>
        <p:spPr>
          <a:xfrm>
            <a:off x="514350" y="6554697"/>
            <a:ext cx="3771900" cy="228600"/>
          </a:xfrm>
          <a:prstGeom prst="rect">
            <a:avLst/>
          </a:prstGeom>
        </p:spPr>
        <p:txBody>
          <a:bodyPr/>
          <a:lstStyle>
            <a:lvl1pPr>
              <a:defRPr>
                <a:solidFill>
                  <a:srgbClr val="FFFFFF">
                    <a:alpha val="75000"/>
                  </a:srgb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7F2A4EA7-F13F-43F3-A75F-8AA8F92E94B8}" type="slidenum">
              <a:rPr lang="en-US" smtClean="0"/>
              <a:pPr>
                <a:defRPr/>
              </a:pPr>
              <a:t>‹#›</a:t>
            </a:fld>
            <a:endParaRPr lang="en-US"/>
          </a:p>
        </p:txBody>
      </p:sp>
    </p:spTree>
    <p:extLst>
      <p:ext uri="{BB962C8B-B14F-4D97-AF65-F5344CB8AC3E}">
        <p14:creationId xmlns:p14="http://schemas.microsoft.com/office/powerpoint/2010/main" val="3667187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24232"/>
            <a:ext cx="9144001" cy="50970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7504" y="6625655"/>
            <a:ext cx="7893496" cy="162014"/>
          </a:xfrm>
        </p:spPr>
        <p:txBody>
          <a:bodyPr/>
          <a:lstStyle>
            <a:lvl1pPr algn="ctr">
              <a:defRPr b="1">
                <a:ln>
                  <a:noFill/>
                </a:ln>
                <a:solidFill>
                  <a:srgbClr val="002060">
                    <a:alpha val="75000"/>
                  </a:srgbClr>
                </a:solidFill>
              </a:defRPr>
            </a:lvl1pPr>
          </a:lstStyle>
          <a:p>
            <a:pPr>
              <a:defRPr/>
            </a:pPr>
            <a:r>
              <a:rPr lang="en-US"/>
              <a:t>Prepared By : Dr K RAJENDRA PRASAD, PROFESSOR, DEPT. OF CSE , RGMCET (Autonomous), Nandyal</a:t>
            </a:r>
            <a:endParaRPr lang="en-US" dirty="0"/>
          </a:p>
        </p:txBody>
      </p:sp>
      <p:sp>
        <p:nvSpPr>
          <p:cNvPr id="6" name="Slide Number Placeholder 5"/>
          <p:cNvSpPr>
            <a:spLocks noGrp="1"/>
          </p:cNvSpPr>
          <p:nvPr>
            <p:ph type="sldNum" sz="quarter" idx="12"/>
          </p:nvPr>
        </p:nvSpPr>
        <p:spPr>
          <a:xfrm>
            <a:off x="8244408" y="6625655"/>
            <a:ext cx="538376" cy="115713"/>
          </a:xfrm>
        </p:spPr>
        <p:txBody>
          <a:bodyPr/>
          <a:lstStyle>
            <a:lvl1pPr>
              <a:defRPr sz="1800" b="1">
                <a:solidFill>
                  <a:srgbClr val="002060">
                    <a:alpha val="20000"/>
                  </a:srgbClr>
                </a:solidFill>
              </a:defRPr>
            </a:lvl1pPr>
          </a:lstStyle>
          <a:p>
            <a:pPr>
              <a:defRPr/>
            </a:pPr>
            <a:fld id="{FAB6ED7B-5CA3-4472-B01C-99CB7689D1EA}" type="slidenum">
              <a:rPr lang="en-US" smtClean="0"/>
              <a:pPr>
                <a:defRPr/>
              </a:pPr>
              <a:t>‹#›</a:t>
            </a:fld>
            <a:endParaRPr lang="en-US" dirty="0"/>
          </a:p>
        </p:txBody>
      </p:sp>
      <p:sp>
        <p:nvSpPr>
          <p:cNvPr id="7" name="Rectangle 6">
            <a:extLst>
              <a:ext uri="{FF2B5EF4-FFF2-40B4-BE49-F238E27FC236}">
                <a16:creationId xmlns:a16="http://schemas.microsoft.com/office/drawing/2014/main" id="{F9981135-CAE6-4192-AE0D-CFEB106D2B27}"/>
              </a:ext>
            </a:extLst>
          </p:cNvPr>
          <p:cNvSpPr/>
          <p:nvPr userDrawn="1"/>
        </p:nvSpPr>
        <p:spPr>
          <a:xfrm>
            <a:off x="0" y="-9832"/>
            <a:ext cx="9144000"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chemeClr val="bg1"/>
                </a:solidFill>
              </a:ln>
              <a:solidFill>
                <a:schemeClr val="bg1">
                  <a:alpha val="85000"/>
                </a:schemeClr>
              </a:solidFill>
            </a:endParaRPr>
          </a:p>
        </p:txBody>
      </p:sp>
      <p:pic>
        <p:nvPicPr>
          <p:cNvPr id="8" name="Picture 7">
            <a:extLst>
              <a:ext uri="{FF2B5EF4-FFF2-40B4-BE49-F238E27FC236}">
                <a16:creationId xmlns:a16="http://schemas.microsoft.com/office/drawing/2014/main" id="{2EB312E0-886D-471E-A8FF-D96F41F33C4F}"/>
              </a:ext>
            </a:extLst>
          </p:cNvPr>
          <p:cNvPicPr>
            <a:picLocks noChangeAspect="1"/>
          </p:cNvPicPr>
          <p:nvPr userDrawn="1"/>
        </p:nvPicPr>
        <p:blipFill>
          <a:blip r:embed="rId2"/>
          <a:stretch>
            <a:fillRect/>
          </a:stretch>
        </p:blipFill>
        <p:spPr>
          <a:xfrm>
            <a:off x="8001000" y="-23019"/>
            <a:ext cx="1143000" cy="914400"/>
          </a:xfrm>
          <a:prstGeom prst="rect">
            <a:avLst/>
          </a:prstGeom>
        </p:spPr>
      </p:pic>
    </p:spTree>
    <p:extLst>
      <p:ext uri="{BB962C8B-B14F-4D97-AF65-F5344CB8AC3E}">
        <p14:creationId xmlns:p14="http://schemas.microsoft.com/office/powerpoint/2010/main" val="275299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Prepared By : Dr K RAJENDRA PRASAD, PROFESSOR, DEPT. OF CSE , RGMCET (Autonomous), Nandyal</a:t>
            </a:r>
          </a:p>
        </p:txBody>
      </p:sp>
      <p:sp>
        <p:nvSpPr>
          <p:cNvPr id="5" name="Footer Placeholder 4"/>
          <p:cNvSpPr>
            <a:spLocks noGrp="1"/>
          </p:cNvSpPr>
          <p:nvPr>
            <p:ph type="ftr" sz="quarter" idx="11"/>
          </p:nvPr>
        </p:nvSpPr>
        <p:spPr>
          <a:xfrm>
            <a:off x="514350" y="6554697"/>
            <a:ext cx="3771900" cy="228600"/>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F2A4EA7-F13F-43F3-A75F-8AA8F92E94B8}" type="slidenum">
              <a:rPr lang="en-US" smtClean="0"/>
              <a:pPr>
                <a:defRPr/>
              </a:pPr>
              <a:t>‹#›</a:t>
            </a:fld>
            <a:endParaRPr lang="en-US"/>
          </a:p>
        </p:txBody>
      </p:sp>
    </p:spTree>
    <p:extLst>
      <p:ext uri="{BB962C8B-B14F-4D97-AF65-F5344CB8AC3E}">
        <p14:creationId xmlns:p14="http://schemas.microsoft.com/office/powerpoint/2010/main" val="621473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Prepared By : Dr K RAJENDRA PRASAD, PROFESSOR, DEPT. OF CSE , RGMCET (Autonomous), Nandyal</a:t>
            </a:r>
          </a:p>
        </p:txBody>
      </p:sp>
      <p:sp>
        <p:nvSpPr>
          <p:cNvPr id="6" name="Footer Placeholder 5"/>
          <p:cNvSpPr>
            <a:spLocks noGrp="1"/>
          </p:cNvSpPr>
          <p:nvPr>
            <p:ph type="ftr" sz="quarter" idx="11"/>
          </p:nvPr>
        </p:nvSpPr>
        <p:spPr>
          <a:xfrm>
            <a:off x="514350" y="6554697"/>
            <a:ext cx="3771900" cy="228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CC7008-F5ED-4269-A898-E084C9C899C3}" type="slidenum">
              <a:rPr lang="en-US" smtClean="0"/>
              <a:pPr>
                <a:defRPr/>
              </a:pPr>
              <a:t>‹#›</a:t>
            </a:fld>
            <a:endParaRPr lang="en-US"/>
          </a:p>
        </p:txBody>
      </p:sp>
    </p:spTree>
    <p:extLst>
      <p:ext uri="{BB962C8B-B14F-4D97-AF65-F5344CB8AC3E}">
        <p14:creationId xmlns:p14="http://schemas.microsoft.com/office/powerpoint/2010/main" val="974393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Prepared By : Dr K RAJENDRA PRASAD, PROFESSOR, DEPT. OF CSE , RGMCET (Autonomous), Nandyal</a:t>
            </a:r>
            <a:endParaRPr lang="en-US" dirty="0"/>
          </a:p>
        </p:txBody>
      </p:sp>
      <p:sp>
        <p:nvSpPr>
          <p:cNvPr id="8" name="Footer Placeholder 7"/>
          <p:cNvSpPr>
            <a:spLocks noGrp="1"/>
          </p:cNvSpPr>
          <p:nvPr>
            <p:ph type="ftr" sz="quarter" idx="11"/>
          </p:nvPr>
        </p:nvSpPr>
        <p:spPr>
          <a:xfrm>
            <a:off x="514350" y="6554697"/>
            <a:ext cx="3771900" cy="228600"/>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246BB36-18C6-4FE9-B805-A8C3DE15B00B}" type="slidenum">
              <a:rPr lang="en-US" smtClean="0"/>
              <a:pPr>
                <a:defRPr/>
              </a:pPr>
              <a:t>‹#›</a:t>
            </a:fld>
            <a:endParaRPr lang="en-US"/>
          </a:p>
        </p:txBody>
      </p:sp>
    </p:spTree>
    <p:extLst>
      <p:ext uri="{BB962C8B-B14F-4D97-AF65-F5344CB8AC3E}">
        <p14:creationId xmlns:p14="http://schemas.microsoft.com/office/powerpoint/2010/main" val="79948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990600"/>
          </a:xfr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228600" y="1391265"/>
            <a:ext cx="8610600" cy="4678363"/>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01000" y="0"/>
            <a:ext cx="1143000" cy="228600"/>
          </a:xfrm>
        </p:spPr>
        <p:txBody>
          <a:bodyPr anchor="t"/>
          <a:lstStyle>
            <a:lvl1pPr>
              <a:defRPr/>
            </a:lvl1pPr>
          </a:lstStyle>
          <a:p>
            <a:pPr>
              <a:defRPr/>
            </a:pPr>
            <a:r>
              <a:rPr lang="en-US"/>
              <a:t>Prepared By : Dr K RAJENDRA PRASAD, PROFESSOR, DEPT. OF CSE , RGMCET (Autonomous), Nandyal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6ED7B-5CA3-4472-B01C-99CB7689D1EA}" type="slidenum">
              <a:rPr lang="en-US"/>
              <a:pPr>
                <a:defRPr/>
              </a:pPr>
              <a:t>‹#›</a:t>
            </a:fld>
            <a:endParaRPr lang="en-US"/>
          </a:p>
        </p:txBody>
      </p:sp>
      <p:sp>
        <p:nvSpPr>
          <p:cNvPr id="7" name="Rectangle 6"/>
          <p:cNvSpPr/>
          <p:nvPr userDrawn="1"/>
        </p:nvSpPr>
        <p:spPr>
          <a:xfrm>
            <a:off x="0" y="-9832"/>
            <a:ext cx="9144000" cy="914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8">
            <a:extLst>
              <a:ext uri="{FF2B5EF4-FFF2-40B4-BE49-F238E27FC236}">
                <a16:creationId xmlns:a16="http://schemas.microsoft.com/office/drawing/2014/main" id="{729D3AF6-13DD-4098-9AD3-7329A9735336}"/>
              </a:ext>
            </a:extLst>
          </p:cNvPr>
          <p:cNvPicPr>
            <a:picLocks noChangeAspect="1"/>
          </p:cNvPicPr>
          <p:nvPr userDrawn="1"/>
        </p:nvPicPr>
        <p:blipFill>
          <a:blip r:embed="rId2"/>
          <a:stretch>
            <a:fillRect/>
          </a:stretch>
        </p:blipFill>
        <p:spPr>
          <a:xfrm>
            <a:off x="8001000" y="0"/>
            <a:ext cx="1143000" cy="914400"/>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Prepared By : Dr K RAJENDRA PRASAD, PROFESSOR, DEPT. OF CSE , RGMCET (Autonomous), Nandyal</a:t>
            </a:r>
          </a:p>
        </p:txBody>
      </p:sp>
      <p:sp>
        <p:nvSpPr>
          <p:cNvPr id="4" name="Footer Placeholder 3"/>
          <p:cNvSpPr>
            <a:spLocks noGrp="1"/>
          </p:cNvSpPr>
          <p:nvPr>
            <p:ph type="ftr" sz="quarter" idx="11"/>
          </p:nvPr>
        </p:nvSpPr>
        <p:spPr>
          <a:xfrm>
            <a:off x="514350" y="6554697"/>
            <a:ext cx="3771900" cy="228600"/>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8C28FB-DE10-4C5E-A921-43ECF992E87A}" type="slidenum">
              <a:rPr lang="en-US" smtClean="0"/>
              <a:pPr>
                <a:defRPr/>
              </a:pPr>
              <a:t>‹#›</a:t>
            </a:fld>
            <a:endParaRPr lang="en-US"/>
          </a:p>
        </p:txBody>
      </p:sp>
    </p:spTree>
    <p:extLst>
      <p:ext uri="{BB962C8B-B14F-4D97-AF65-F5344CB8AC3E}">
        <p14:creationId xmlns:p14="http://schemas.microsoft.com/office/powerpoint/2010/main" val="1995494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Prepared By : Dr K RAJENDRA PRASAD, PROFESSOR, DEPT. OF CSE , RGMCET (Autonomous), Nandyal</a:t>
            </a:r>
          </a:p>
        </p:txBody>
      </p:sp>
      <p:sp>
        <p:nvSpPr>
          <p:cNvPr id="3" name="Footer Placeholder 2"/>
          <p:cNvSpPr>
            <a:spLocks noGrp="1"/>
          </p:cNvSpPr>
          <p:nvPr>
            <p:ph type="ftr" sz="quarter" idx="11"/>
          </p:nvPr>
        </p:nvSpPr>
        <p:spPr>
          <a:xfrm>
            <a:off x="514350" y="6554697"/>
            <a:ext cx="3771900" cy="228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AABB723-660E-4467-8A37-055799D186E4}" type="slidenum">
              <a:rPr lang="en-US" smtClean="0"/>
              <a:pPr>
                <a:defRPr/>
              </a:pPr>
              <a:t>‹#›</a:t>
            </a:fld>
            <a:endParaRPr lang="en-US"/>
          </a:p>
        </p:txBody>
      </p:sp>
    </p:spTree>
    <p:extLst>
      <p:ext uri="{BB962C8B-B14F-4D97-AF65-F5344CB8AC3E}">
        <p14:creationId xmlns:p14="http://schemas.microsoft.com/office/powerpoint/2010/main" val="195069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r>
              <a:rPr lang="en-US"/>
              <a:t>Prepared By : Dr K RAJENDRA PRASAD, PROFESSOR, DEPT. OF CSE , RGMCET (Autonomous), Nandyal</a:t>
            </a:r>
          </a:p>
        </p:txBody>
      </p:sp>
      <p:sp>
        <p:nvSpPr>
          <p:cNvPr id="6" name="Footer Placeholder 5"/>
          <p:cNvSpPr>
            <a:spLocks noGrp="1"/>
          </p:cNvSpPr>
          <p:nvPr>
            <p:ph type="ftr" sz="quarter" idx="11"/>
          </p:nvPr>
        </p:nvSpPr>
        <p:spPr>
          <a:xfrm>
            <a:off x="514350" y="6554697"/>
            <a:ext cx="3771900" cy="228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10998E90-0A32-499E-B1BB-FF45A4E227C1}" type="slidenum">
              <a:rPr lang="en-US" smtClean="0"/>
              <a:pPr>
                <a:defRPr/>
              </a:pPr>
              <a:t>‹#›</a:t>
            </a:fld>
            <a:endParaRPr lang="en-US"/>
          </a:p>
        </p:txBody>
      </p:sp>
    </p:spTree>
    <p:extLst>
      <p:ext uri="{BB962C8B-B14F-4D97-AF65-F5344CB8AC3E}">
        <p14:creationId xmlns:p14="http://schemas.microsoft.com/office/powerpoint/2010/main" val="3735004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r>
              <a:rPr lang="en-US"/>
              <a:t>Prepared By : Dr K RAJENDRA PRASAD, PROFESSOR, DEPT. OF CSE , RGMCET (Autonomous), Nandyal</a:t>
            </a:r>
          </a:p>
        </p:txBody>
      </p:sp>
      <p:sp>
        <p:nvSpPr>
          <p:cNvPr id="6" name="Footer Placeholder 5"/>
          <p:cNvSpPr>
            <a:spLocks noGrp="1"/>
          </p:cNvSpPr>
          <p:nvPr>
            <p:ph type="ftr" sz="quarter" idx="11"/>
          </p:nvPr>
        </p:nvSpPr>
        <p:spPr>
          <a:xfrm>
            <a:off x="514350" y="6554697"/>
            <a:ext cx="3771900" cy="228600"/>
          </a:xfrm>
          <a:prstGeom prst="rect">
            <a:avLst/>
          </a:prstGeom>
        </p:spPr>
        <p:txBody>
          <a:bodyPr/>
          <a:lstStyle>
            <a:lvl1pPr>
              <a:defRPr>
                <a:solidFill>
                  <a:srgbClr val="FFFFFF">
                    <a:alpha val="75000"/>
                  </a:srgb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E766B00E-CF0F-496B-9F75-F8C31B645E5F}" type="slidenum">
              <a:rPr lang="en-US" smtClean="0"/>
              <a:pPr>
                <a:defRPr/>
              </a:pPr>
              <a:t>‹#›</a:t>
            </a:fld>
            <a:endParaRPr lang="en-US"/>
          </a:p>
        </p:txBody>
      </p:sp>
    </p:spTree>
    <p:extLst>
      <p:ext uri="{BB962C8B-B14F-4D97-AF65-F5344CB8AC3E}">
        <p14:creationId xmlns:p14="http://schemas.microsoft.com/office/powerpoint/2010/main" val="285461329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Prepared By : Dr K RAJENDRA PRASAD, PROFESSOR, DEPT. OF CSE , RGMCET (Autonomous), Nandyal</a:t>
            </a:r>
          </a:p>
        </p:txBody>
      </p:sp>
      <p:sp>
        <p:nvSpPr>
          <p:cNvPr id="5" name="Footer Placeholder 4"/>
          <p:cNvSpPr>
            <a:spLocks noGrp="1"/>
          </p:cNvSpPr>
          <p:nvPr>
            <p:ph type="ftr" sz="quarter" idx="11"/>
          </p:nvPr>
        </p:nvSpPr>
        <p:spPr>
          <a:xfrm>
            <a:off x="514350" y="6554697"/>
            <a:ext cx="3771900" cy="228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26275E-019F-4DBF-9570-2B2CFE581BE3}" type="slidenum">
              <a:rPr lang="en-US" smtClean="0"/>
              <a:pPr>
                <a:defRPr/>
              </a:pPr>
              <a:t>‹#›</a:t>
            </a:fld>
            <a:endParaRPr lang="en-US"/>
          </a:p>
        </p:txBody>
      </p:sp>
    </p:spTree>
    <p:extLst>
      <p:ext uri="{BB962C8B-B14F-4D97-AF65-F5344CB8AC3E}">
        <p14:creationId xmlns:p14="http://schemas.microsoft.com/office/powerpoint/2010/main" val="471716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Prepared By : Dr K RAJENDRA PRASAD, PROFESSOR, DEPT. OF CSE , RGMCET (Autonomous), Nandyal</a:t>
            </a:r>
          </a:p>
        </p:txBody>
      </p:sp>
      <p:sp>
        <p:nvSpPr>
          <p:cNvPr id="5" name="Footer Placeholder 4"/>
          <p:cNvSpPr>
            <a:spLocks noGrp="1"/>
          </p:cNvSpPr>
          <p:nvPr>
            <p:ph type="ftr" sz="quarter" idx="11"/>
          </p:nvPr>
        </p:nvSpPr>
        <p:spPr>
          <a:xfrm>
            <a:off x="514350" y="6554697"/>
            <a:ext cx="3771900" cy="228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4E3C3C-488C-4C21-8865-BBB9440A05BB}" type="slidenum">
              <a:rPr lang="en-US" smtClean="0"/>
              <a:pPr>
                <a:defRPr/>
              </a:pPr>
              <a:t>‹#›</a:t>
            </a:fld>
            <a:endParaRPr lang="en-US"/>
          </a:p>
        </p:txBody>
      </p:sp>
    </p:spTree>
    <p:extLst>
      <p:ext uri="{BB962C8B-B14F-4D97-AF65-F5344CB8AC3E}">
        <p14:creationId xmlns:p14="http://schemas.microsoft.com/office/powerpoint/2010/main" val="264920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2133600"/>
            <a:ext cx="6629400" cy="1826363"/>
          </a:xfrm>
        </p:spPr>
        <p:txBody>
          <a:bodyPr tIns="0" bIns="0" anchor="t">
            <a:noAutofit/>
          </a:bodyPr>
          <a:lstStyle>
            <a:lvl1pPr algn="l">
              <a:buNone/>
              <a:defRPr sz="66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defRPr>
            </a:lvl1pPr>
          </a:lstStyle>
          <a:p>
            <a:r>
              <a:rPr lang="en-US" dirty="0"/>
              <a:t>Click to edit Master title style</a:t>
            </a:r>
          </a:p>
        </p:txBody>
      </p:sp>
      <p:sp>
        <p:nvSpPr>
          <p:cNvPr id="5" name="Date Placeholder 3"/>
          <p:cNvSpPr>
            <a:spLocks noGrp="1"/>
          </p:cNvSpPr>
          <p:nvPr>
            <p:ph type="dt" sz="half" idx="10"/>
          </p:nvPr>
        </p:nvSpPr>
        <p:spPr>
          <a:xfrm>
            <a:off x="7924800" y="0"/>
            <a:ext cx="1219200" cy="284163"/>
          </a:xfrm>
        </p:spPr>
        <p:txBody>
          <a:bodyPr anchor="t"/>
          <a:lstStyle>
            <a:lvl1pPr>
              <a:defRPr/>
            </a:lvl1pPr>
          </a:lstStyle>
          <a:p>
            <a:pPr>
              <a:defRPr/>
            </a:pPr>
            <a:r>
              <a:rPr lang="en-US"/>
              <a:t>Prepared By : Dr K RAJENDRA PRASAD, PROFESSOR, DEPT. OF CSE , RGMCET (Autonomous), Nandyal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B217A7-E8DB-44FD-ABFD-9152337CD6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b="1"/>
            </a:lvl1pPr>
            <a:lvl2pPr>
              <a:defRPr sz="2200" b="1"/>
            </a:lvl2pPr>
            <a:lvl3pPr>
              <a:defRPr sz="2000" b="1"/>
            </a:lvl3pPr>
            <a:lvl4pPr>
              <a:defRPr sz="1800" b="1"/>
            </a:lvl4pPr>
            <a:lvl5pPr>
              <a:defRPr sz="18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b="1"/>
            </a:lvl1pPr>
            <a:lvl2pPr>
              <a:defRPr sz="2200" b="1"/>
            </a:lvl2pPr>
            <a:lvl3pPr>
              <a:defRPr sz="2000" b="1"/>
            </a:lvl3pPr>
            <a:lvl4pPr>
              <a:defRPr sz="1800" b="1"/>
            </a:lvl4pPr>
            <a:lvl5pPr>
              <a:defRPr sz="18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01000" y="0"/>
            <a:ext cx="1143000" cy="365125"/>
          </a:xfrm>
        </p:spPr>
        <p:txBody>
          <a:bodyPr anchor="t"/>
          <a:lstStyle>
            <a:lvl1pPr>
              <a:defRPr/>
            </a:lvl1pPr>
          </a:lstStyle>
          <a:p>
            <a:pPr>
              <a:defRPr/>
            </a:pPr>
            <a:r>
              <a:rPr lang="en-US"/>
              <a:t>Prepared By : Dr K RAJENDRA PRASAD, PROFESSOR, DEPT. OF CSE , RGMCET (Autonomous), Nandyal</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ACC7008-F5ED-4269-A898-E084C9C899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b="1"/>
            </a:lvl1pPr>
            <a:lvl2pPr>
              <a:defRPr sz="2000" b="1"/>
            </a:lvl2pPr>
            <a:lvl3pPr>
              <a:defRPr sz="1800" b="1"/>
            </a:lvl3pPr>
            <a:lvl4pPr>
              <a:defRPr sz="1600" b="1"/>
            </a:lvl4pPr>
            <a:lvl5pPr>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b="1"/>
            </a:lvl1pPr>
            <a:lvl2pPr>
              <a:defRPr sz="2000" b="1"/>
            </a:lvl2pPr>
            <a:lvl3pPr>
              <a:defRPr sz="1800" b="1"/>
            </a:lvl3pPr>
            <a:lvl4pPr>
              <a:defRPr sz="1600" b="1"/>
            </a:lvl4pPr>
            <a:lvl5pPr>
              <a:defRPr sz="16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01000" y="0"/>
            <a:ext cx="1143000" cy="365125"/>
          </a:xfrm>
        </p:spPr>
        <p:txBody>
          <a:bodyPr anchor="t"/>
          <a:lstStyle>
            <a:lvl1pPr>
              <a:defRPr/>
            </a:lvl1pPr>
          </a:lstStyle>
          <a:p>
            <a:pPr>
              <a:defRPr/>
            </a:pPr>
            <a:r>
              <a:rPr lang="en-US"/>
              <a:t>Prepared By : Dr K RAJENDRA PRASAD, PROFESSOR, DEPT. OF CSE , RGMCET (Autonomous), Nandyal</a:t>
            </a: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246BB36-18C6-4FE9-B805-A8C3DE15B00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08C28FB-DE10-4C5E-A921-43ECF992E87A}"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AABB723-660E-4467-8A37-055799D186E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b="1"/>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b="1"/>
            </a:lvl1pPr>
            <a:lvl2pPr>
              <a:defRPr sz="2400" b="1"/>
            </a:lvl2pPr>
            <a:lvl3pPr>
              <a:defRPr sz="2200" b="1"/>
            </a:lvl3pPr>
            <a:lvl4pPr>
              <a:defRPr sz="2000" b="1"/>
            </a:lvl4pPr>
            <a:lvl5pPr>
              <a:defRPr sz="20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10998E90-0A32-499E-B1BB-FF45A4E227C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62600" y="1219200"/>
            <a:ext cx="3053868" cy="1253808"/>
          </a:xfrm>
        </p:spPr>
        <p:txBody>
          <a:bodyPr anchor="b"/>
          <a:lstStyle>
            <a:lvl1pPr algn="l">
              <a:buNone/>
              <a:defRPr sz="2200" b="1">
                <a:solidFill>
                  <a:srgbClr val="FFD03B"/>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62600" y="2743200"/>
            <a:ext cx="3053866" cy="2663482"/>
          </a:xfrm>
        </p:spPr>
        <p:txBody>
          <a:bodyPr lIns="45720" rIns="45720"/>
          <a:lstStyle>
            <a:lvl1pPr marL="0" indent="0">
              <a:buFontTx/>
              <a:buNone/>
              <a:defRPr sz="1200" b="1"/>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r>
              <a:rPr lang="en-US"/>
              <a:t>Prepared By : Dr K RAJENDRA PRASAD, PROFESSOR, DEPT. OF CSE , RGMCET (Autonomous), Nandyal</a:t>
            </a:r>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766B00E-CF0F-496B-9F75-F8C31B645E5F}"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5410200"/>
            <a:ext cx="9144000" cy="14541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099" name="Title Placeholder 8"/>
          <p:cNvSpPr>
            <a:spLocks noGrp="1"/>
          </p:cNvSpPr>
          <p:nvPr>
            <p:ph type="title"/>
          </p:nvPr>
        </p:nvSpPr>
        <p:spPr bwMode="auto">
          <a:xfrm>
            <a:off x="304800" y="152400"/>
            <a:ext cx="7620000" cy="9906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dirty="0"/>
              <a:t>Click to edit Master title style</a:t>
            </a:r>
          </a:p>
        </p:txBody>
      </p:sp>
      <p:sp>
        <p:nvSpPr>
          <p:cNvPr id="4100" name="Text Placeholder 29"/>
          <p:cNvSpPr>
            <a:spLocks noGrp="1"/>
          </p:cNvSpPr>
          <p:nvPr>
            <p:ph type="body" idx="1"/>
          </p:nvPr>
        </p:nvSpPr>
        <p:spPr bwMode="auto">
          <a:xfrm>
            <a:off x="304800" y="1371600"/>
            <a:ext cx="76200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b="1">
                <a:solidFill>
                  <a:schemeClr val="tx1"/>
                </a:solidFill>
                <a:latin typeface="+mn-lt"/>
                <a:cs typeface="+mn-cs"/>
              </a:defRPr>
            </a:lvl1pPr>
          </a:lstStyle>
          <a:p>
            <a:pPr>
              <a:defRPr/>
            </a:pPr>
            <a:r>
              <a:rPr lang="en-US"/>
              <a:t>Prepared By : Dr K RAJENDRA PRASAD, PROFESSOR, DEPT. OF CSE , RGMCET (Autonomous), Nandyal</a:t>
            </a: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b="1">
                <a:solidFill>
                  <a:schemeClr val="tx1"/>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b="1">
                <a:solidFill>
                  <a:schemeClr val="tx1"/>
                </a:solidFill>
                <a:latin typeface="+mn-lt"/>
                <a:cs typeface="+mn-cs"/>
              </a:defRPr>
            </a:lvl1pPr>
          </a:lstStyle>
          <a:p>
            <a:pPr>
              <a:defRPr/>
            </a:pPr>
            <a:fld id="{7F2A4EA7-F13F-43F3-A75F-8AA8F92E94B8}" type="slidenum">
              <a:rPr lang="en-US"/>
              <a:pPr>
                <a:defRPr/>
              </a:pPr>
              <a:t>‹#›</a:t>
            </a:fld>
            <a:endParaRPr lang="en-US"/>
          </a:p>
        </p:txBody>
      </p:sp>
      <p:pic>
        <p:nvPicPr>
          <p:cNvPr id="8" name="Picture 9" descr="iarelogo.JPG"/>
          <p:cNvPicPr>
            <a:picLocks noChangeAspect="1"/>
          </p:cNvPicPr>
          <p:nvPr userDrawn="1"/>
        </p:nvPicPr>
        <p:blipFill>
          <a:blip r:embed="rId16" cstate="print"/>
          <a:srcRect/>
          <a:stretch>
            <a:fillRect/>
          </a:stretch>
        </p:blipFill>
        <p:spPr bwMode="auto">
          <a:xfrm>
            <a:off x="8305800" y="0"/>
            <a:ext cx="838200" cy="898525"/>
          </a:xfrm>
          <a:prstGeom prst="rect">
            <a:avLst/>
          </a:prstGeom>
          <a:noFill/>
          <a:ln w="9525">
            <a:noFill/>
            <a:miter lim="800000"/>
            <a:headEnd/>
            <a:tailEnd/>
          </a:ln>
        </p:spPr>
      </p:pic>
      <p:sp>
        <p:nvSpPr>
          <p:cNvPr id="9" name="Rectangle 8"/>
          <p:cNvSpPr/>
          <p:nvPr userDrawn="1"/>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9" descr="iarelogo.JPG"/>
          <p:cNvPicPr>
            <a:picLocks noChangeAspect="1"/>
          </p:cNvPicPr>
          <p:nvPr userDrawn="1"/>
        </p:nvPicPr>
        <p:blipFill>
          <a:blip r:embed="rId16" cstate="print"/>
          <a:srcRect/>
          <a:stretch>
            <a:fillRect/>
          </a:stretch>
        </p:blipFill>
        <p:spPr bwMode="auto">
          <a:xfrm>
            <a:off x="8286776" y="0"/>
            <a:ext cx="838200" cy="89852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hdr="0" ftr="0"/>
  <p:txStyles>
    <p:titleStyle>
      <a:lvl1pPr algn="l" rtl="0" eaLnBrk="0" fontAlgn="base" hangingPunct="0">
        <a:spcBef>
          <a:spcPct val="0"/>
        </a:spcBef>
        <a:spcAft>
          <a:spcPct val="0"/>
        </a:spcAft>
        <a:defRPr sz="4600" b="1" kern="1200">
          <a:solidFill>
            <a:srgbClr val="FFD03B"/>
          </a:solidFill>
          <a:latin typeface="+mj-lt"/>
          <a:ea typeface="+mj-ea"/>
          <a:cs typeface="+mj-cs"/>
        </a:defRPr>
      </a:lvl1pPr>
      <a:lvl2pPr algn="l" rtl="0" eaLnBrk="0" fontAlgn="base" hangingPunct="0">
        <a:spcBef>
          <a:spcPct val="0"/>
        </a:spcBef>
        <a:spcAft>
          <a:spcPct val="0"/>
        </a:spcAft>
        <a:defRPr sz="4600" b="1">
          <a:solidFill>
            <a:srgbClr val="FFD03B"/>
          </a:solidFill>
          <a:latin typeface="Franklin Gothic Book" pitchFamily="34" charset="0"/>
        </a:defRPr>
      </a:lvl2pPr>
      <a:lvl3pPr algn="l" rtl="0" eaLnBrk="0" fontAlgn="base" hangingPunct="0">
        <a:spcBef>
          <a:spcPct val="0"/>
        </a:spcBef>
        <a:spcAft>
          <a:spcPct val="0"/>
        </a:spcAft>
        <a:defRPr sz="4600" b="1">
          <a:solidFill>
            <a:srgbClr val="FFD03B"/>
          </a:solidFill>
          <a:latin typeface="Franklin Gothic Book" pitchFamily="34" charset="0"/>
        </a:defRPr>
      </a:lvl3pPr>
      <a:lvl4pPr algn="l" rtl="0" eaLnBrk="0" fontAlgn="base" hangingPunct="0">
        <a:spcBef>
          <a:spcPct val="0"/>
        </a:spcBef>
        <a:spcAft>
          <a:spcPct val="0"/>
        </a:spcAft>
        <a:defRPr sz="4600" b="1">
          <a:solidFill>
            <a:srgbClr val="FFD03B"/>
          </a:solidFill>
          <a:latin typeface="Franklin Gothic Book" pitchFamily="34" charset="0"/>
        </a:defRPr>
      </a:lvl4pPr>
      <a:lvl5pPr algn="l" rtl="0" eaLnBrk="0" fontAlgn="base" hangingPunct="0">
        <a:spcBef>
          <a:spcPct val="0"/>
        </a:spcBef>
        <a:spcAft>
          <a:spcPct val="0"/>
        </a:spcAft>
        <a:defRPr sz="4600" b="1">
          <a:solidFill>
            <a:srgbClr val="FFD03B"/>
          </a:solidFill>
          <a:latin typeface="Franklin Gothic Book" pitchFamily="34" charset="0"/>
        </a:defRPr>
      </a:lvl5pPr>
      <a:lvl6pPr marL="457200" algn="l" rtl="0" fontAlgn="base">
        <a:spcBef>
          <a:spcPct val="0"/>
        </a:spcBef>
        <a:spcAft>
          <a:spcPct val="0"/>
        </a:spcAft>
        <a:defRPr sz="4600">
          <a:solidFill>
            <a:srgbClr val="FFD03B"/>
          </a:solidFill>
          <a:latin typeface="Franklin Gothic Book" pitchFamily="34" charset="0"/>
        </a:defRPr>
      </a:lvl6pPr>
      <a:lvl7pPr marL="914400" algn="l" rtl="0" fontAlgn="base">
        <a:spcBef>
          <a:spcPct val="0"/>
        </a:spcBef>
        <a:spcAft>
          <a:spcPct val="0"/>
        </a:spcAft>
        <a:defRPr sz="4600">
          <a:solidFill>
            <a:srgbClr val="FFD03B"/>
          </a:solidFill>
          <a:latin typeface="Franklin Gothic Book" pitchFamily="34" charset="0"/>
        </a:defRPr>
      </a:lvl7pPr>
      <a:lvl8pPr marL="1371600" algn="l" rtl="0" fontAlgn="base">
        <a:spcBef>
          <a:spcPct val="0"/>
        </a:spcBef>
        <a:spcAft>
          <a:spcPct val="0"/>
        </a:spcAft>
        <a:defRPr sz="4600">
          <a:solidFill>
            <a:srgbClr val="FFD03B"/>
          </a:solidFill>
          <a:latin typeface="Franklin Gothic Book" pitchFamily="34" charset="0"/>
        </a:defRPr>
      </a:lvl8pPr>
      <a:lvl9pPr marL="1828800" algn="l" rtl="0" fontAlgn="base">
        <a:spcBef>
          <a:spcPct val="0"/>
        </a:spcBef>
        <a:spcAft>
          <a:spcPct val="0"/>
        </a:spcAft>
        <a:defRPr sz="4600">
          <a:solidFill>
            <a:srgbClr val="FFD03B"/>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7205" y="6510562"/>
            <a:ext cx="7779569" cy="196230"/>
          </a:xfrm>
          <a:prstGeom prst="rect">
            <a:avLst/>
          </a:prstGeom>
        </p:spPr>
        <p:txBody>
          <a:bodyPr vert="horz" lIns="91440" tIns="45720" rIns="91440" bIns="45720" rtlCol="0" anchor="ctr" anchorCtr="1"/>
          <a:lstStyle>
            <a:lvl1pPr algn="l">
              <a:defRPr sz="950" b="1">
                <a:solidFill>
                  <a:srgbClr val="002060">
                    <a:alpha val="75000"/>
                  </a:srgbClr>
                </a:solidFill>
              </a:defRPr>
            </a:lvl1pPr>
          </a:lstStyle>
          <a:p>
            <a:pPr>
              <a:defRPr/>
            </a:pPr>
            <a:r>
              <a:rPr lang="en-US"/>
              <a:t>Prepared By : Dr K RAJENDRA PRASAD, PROFESSOR, DEPT. OF CSE , RGMCET (Autonomous), Nandyal</a:t>
            </a:r>
            <a:endParaRPr lang="en-US" dirty="0"/>
          </a:p>
        </p:txBody>
      </p:sp>
      <p:sp>
        <p:nvSpPr>
          <p:cNvPr id="6" name="Slide Number Placeholder 5"/>
          <p:cNvSpPr>
            <a:spLocks noGrp="1"/>
          </p:cNvSpPr>
          <p:nvPr>
            <p:ph type="sldNum" sz="quarter" idx="4"/>
          </p:nvPr>
        </p:nvSpPr>
        <p:spPr>
          <a:xfrm>
            <a:off x="8453522" y="6761162"/>
            <a:ext cx="798998" cy="196230"/>
          </a:xfrm>
          <a:prstGeom prst="rect">
            <a:avLst/>
          </a:prstGeom>
        </p:spPr>
        <p:txBody>
          <a:bodyPr vert="horz" lIns="91440" tIns="45720" rIns="91440" bIns="45720" rtlCol="0" anchor="b"/>
          <a:lstStyle>
            <a:lvl1pPr algn="r">
              <a:defRPr sz="2400" b="1">
                <a:ln>
                  <a:noFill/>
                </a:ln>
                <a:solidFill>
                  <a:srgbClr val="002060">
                    <a:alpha val="20000"/>
                  </a:srgbClr>
                </a:solidFill>
                <a:latin typeface="+mj-lt"/>
              </a:defRPr>
            </a:lvl1pPr>
          </a:lstStyle>
          <a:p>
            <a:pPr>
              <a:defRPr/>
            </a:pPr>
            <a:fld id="{7F2A4EA7-F13F-43F3-A75F-8AA8F92E94B8}" type="slidenum">
              <a:rPr lang="en-US" smtClean="0"/>
              <a:pPr>
                <a:defRPr/>
              </a:pPr>
              <a:t>‹#›</a:t>
            </a:fld>
            <a:endParaRPr lang="en-US" dirty="0"/>
          </a:p>
        </p:txBody>
      </p:sp>
      <p:pic>
        <p:nvPicPr>
          <p:cNvPr id="7" name="Picture 9" descr="iarelogo.JPG">
            <a:extLst>
              <a:ext uri="{FF2B5EF4-FFF2-40B4-BE49-F238E27FC236}">
                <a16:creationId xmlns:a16="http://schemas.microsoft.com/office/drawing/2014/main" id="{839266DC-9B3F-4D45-A256-2067344A6AF3}"/>
              </a:ext>
            </a:extLst>
          </p:cNvPr>
          <p:cNvPicPr>
            <a:picLocks noChangeAspect="1"/>
          </p:cNvPicPr>
          <p:nvPr userDrawn="1"/>
        </p:nvPicPr>
        <p:blipFill>
          <a:blip r:embed="rId13" cstate="print"/>
          <a:srcRect/>
          <a:stretch>
            <a:fillRect/>
          </a:stretch>
        </p:blipFill>
        <p:spPr bwMode="auto">
          <a:xfrm>
            <a:off x="8305800" y="0"/>
            <a:ext cx="838200" cy="898525"/>
          </a:xfrm>
          <a:prstGeom prst="rect">
            <a:avLst/>
          </a:prstGeom>
          <a:noFill/>
          <a:ln w="9525">
            <a:noFill/>
            <a:miter lim="800000"/>
            <a:headEnd/>
            <a:tailEnd/>
          </a:ln>
        </p:spPr>
      </p:pic>
      <p:sp>
        <p:nvSpPr>
          <p:cNvPr id="8" name="Rectangle 7">
            <a:extLst>
              <a:ext uri="{FF2B5EF4-FFF2-40B4-BE49-F238E27FC236}">
                <a16:creationId xmlns:a16="http://schemas.microsoft.com/office/drawing/2014/main" id="{9822EEF6-5AB3-4A04-BD61-B94BD73F7243}"/>
              </a:ext>
            </a:extLst>
          </p:cNvPr>
          <p:cNvSpPr/>
          <p:nvPr userDrawn="1"/>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9" descr="iarelogo.JPG">
            <a:extLst>
              <a:ext uri="{FF2B5EF4-FFF2-40B4-BE49-F238E27FC236}">
                <a16:creationId xmlns:a16="http://schemas.microsoft.com/office/drawing/2014/main" id="{2AE24995-5F57-42D7-A8F8-7B925B6EDA0C}"/>
              </a:ext>
            </a:extLst>
          </p:cNvPr>
          <p:cNvPicPr>
            <a:picLocks noChangeAspect="1"/>
          </p:cNvPicPr>
          <p:nvPr userDrawn="1"/>
        </p:nvPicPr>
        <p:blipFill>
          <a:blip r:embed="rId13" cstate="print"/>
          <a:srcRect/>
          <a:stretch>
            <a:fillRect/>
          </a:stretch>
        </p:blipFill>
        <p:spPr bwMode="auto">
          <a:xfrm>
            <a:off x="8286776" y="0"/>
            <a:ext cx="838200" cy="898525"/>
          </a:xfrm>
          <a:prstGeom prst="rect">
            <a:avLst/>
          </a:prstGeom>
          <a:noFill/>
          <a:ln w="9525">
            <a:noFill/>
            <a:miter lim="800000"/>
            <a:headEnd/>
            <a:tailEnd/>
          </a:ln>
        </p:spPr>
      </p:pic>
    </p:spTree>
    <p:extLst>
      <p:ext uri="{BB962C8B-B14F-4D97-AF65-F5344CB8AC3E}">
        <p14:creationId xmlns:p14="http://schemas.microsoft.com/office/powerpoint/2010/main" val="61358123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IN" sz="32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Greibach</a:t>
            </a:r>
            <a:r>
              <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Normal Form</a:t>
            </a: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a:t>
            </a:fld>
            <a:endParaRPr lang="en-US" dirty="0"/>
          </a:p>
        </p:txBody>
      </p:sp>
      <p:sp>
        <p:nvSpPr>
          <p:cNvPr id="9" name="TextBox 8">
            <a:extLst>
              <a:ext uri="{FF2B5EF4-FFF2-40B4-BE49-F238E27FC236}">
                <a16:creationId xmlns:a16="http://schemas.microsoft.com/office/drawing/2014/main" id="{16E491EA-A4A2-4B49-8583-545B42D61171}"/>
              </a:ext>
            </a:extLst>
          </p:cNvPr>
          <p:cNvSpPr txBox="1"/>
          <p:nvPr/>
        </p:nvSpPr>
        <p:spPr>
          <a:xfrm>
            <a:off x="503548" y="1412776"/>
            <a:ext cx="8136904" cy="2348913"/>
          </a:xfrm>
          <a:prstGeom prst="rect">
            <a:avLst/>
          </a:prstGeom>
          <a:noFill/>
          <a:ln>
            <a:solidFill>
              <a:schemeClr val="tx1"/>
            </a:solidFill>
          </a:ln>
        </p:spPr>
        <p:txBody>
          <a:bodyPr wrap="square">
            <a:spAutoFit/>
          </a:bodyPr>
          <a:lstStyle/>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Definition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 context free language is said to be in the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Greibach</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normal form if all productions are of the form </a:t>
            </a:r>
          </a:p>
          <a:p>
            <a:pPr>
              <a:lnSpc>
                <a:spcPct val="107000"/>
              </a:lnSpc>
              <a:spcAft>
                <a:spcPts val="800"/>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 aα where a ∈ T and α ∈ V*.</a:t>
            </a:r>
          </a:p>
        </p:txBody>
      </p:sp>
    </p:spTree>
    <p:extLst>
      <p:ext uri="{BB962C8B-B14F-4D97-AF65-F5344CB8AC3E}">
        <p14:creationId xmlns:p14="http://schemas.microsoft.com/office/powerpoint/2010/main" val="29171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10</a:t>
            </a:fld>
            <a:endParaRPr lang="en-US" dirty="0"/>
          </a:p>
        </p:txBody>
      </p:sp>
      <p:pic>
        <p:nvPicPr>
          <p:cNvPr id="9" name="Picture 8">
            <a:extLst>
              <a:ext uri="{FF2B5EF4-FFF2-40B4-BE49-F238E27FC236}">
                <a16:creationId xmlns:a16="http://schemas.microsoft.com/office/drawing/2014/main" id="{901A5A42-46B9-4730-95C4-F8B0E8A356F8}"/>
              </a:ext>
            </a:extLst>
          </p:cNvPr>
          <p:cNvPicPr>
            <a:picLocks noChangeAspect="1"/>
          </p:cNvPicPr>
          <p:nvPr/>
        </p:nvPicPr>
        <p:blipFill>
          <a:blip r:embed="rId2"/>
          <a:stretch>
            <a:fillRect/>
          </a:stretch>
        </p:blipFill>
        <p:spPr>
          <a:xfrm>
            <a:off x="1200150" y="990600"/>
            <a:ext cx="6743700" cy="4876800"/>
          </a:xfrm>
          <a:prstGeom prst="rect">
            <a:avLst/>
          </a:prstGeom>
        </p:spPr>
      </p:pic>
    </p:spTree>
    <p:extLst>
      <p:ext uri="{BB962C8B-B14F-4D97-AF65-F5344CB8AC3E}">
        <p14:creationId xmlns:p14="http://schemas.microsoft.com/office/powerpoint/2010/main" val="318218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11</a:t>
            </a:fld>
            <a:endParaRPr lang="en-US" dirty="0"/>
          </a:p>
        </p:txBody>
      </p:sp>
      <p:pic>
        <p:nvPicPr>
          <p:cNvPr id="8" name="Picture 7">
            <a:extLst>
              <a:ext uri="{FF2B5EF4-FFF2-40B4-BE49-F238E27FC236}">
                <a16:creationId xmlns:a16="http://schemas.microsoft.com/office/drawing/2014/main" id="{EB6BF70D-C3E8-4ADC-8466-D1BDA6527E2C}"/>
              </a:ext>
            </a:extLst>
          </p:cNvPr>
          <p:cNvPicPr>
            <a:picLocks noChangeAspect="1"/>
          </p:cNvPicPr>
          <p:nvPr/>
        </p:nvPicPr>
        <p:blipFill>
          <a:blip r:embed="rId2"/>
          <a:stretch>
            <a:fillRect/>
          </a:stretch>
        </p:blipFill>
        <p:spPr>
          <a:xfrm>
            <a:off x="1109662" y="1309687"/>
            <a:ext cx="6924675" cy="4238625"/>
          </a:xfrm>
          <a:prstGeom prst="rect">
            <a:avLst/>
          </a:prstGeom>
        </p:spPr>
      </p:pic>
    </p:spTree>
    <p:extLst>
      <p:ext uri="{BB962C8B-B14F-4D97-AF65-F5344CB8AC3E}">
        <p14:creationId xmlns:p14="http://schemas.microsoft.com/office/powerpoint/2010/main" val="143567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12</a:t>
            </a:fld>
            <a:endParaRPr lang="en-US" dirty="0"/>
          </a:p>
        </p:txBody>
      </p:sp>
      <p:pic>
        <p:nvPicPr>
          <p:cNvPr id="7" name="Picture 6">
            <a:extLst>
              <a:ext uri="{FF2B5EF4-FFF2-40B4-BE49-F238E27FC236}">
                <a16:creationId xmlns:a16="http://schemas.microsoft.com/office/drawing/2014/main" id="{24CBCA68-69C9-4CA6-A325-147D811797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24" y="1052735"/>
            <a:ext cx="8942772" cy="5423011"/>
          </a:xfrm>
          <a:prstGeom prst="rect">
            <a:avLst/>
          </a:prstGeom>
          <a:noFill/>
          <a:ln>
            <a:noFill/>
          </a:ln>
        </p:spPr>
      </p:pic>
    </p:spTree>
    <p:extLst>
      <p:ext uri="{BB962C8B-B14F-4D97-AF65-F5344CB8AC3E}">
        <p14:creationId xmlns:p14="http://schemas.microsoft.com/office/powerpoint/2010/main" val="366931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Pumping Lemma for CFL(Context Free Language)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13</a:t>
            </a:fld>
            <a:endParaRPr lang="en-US" dirty="0"/>
          </a:p>
        </p:txBody>
      </p:sp>
      <p:sp>
        <p:nvSpPr>
          <p:cNvPr id="8" name="TextBox 7">
            <a:extLst>
              <a:ext uri="{FF2B5EF4-FFF2-40B4-BE49-F238E27FC236}">
                <a16:creationId xmlns:a16="http://schemas.microsoft.com/office/drawing/2014/main" id="{B495CAB5-951D-4A1F-A2E2-24A1E570DEE8}"/>
              </a:ext>
            </a:extLst>
          </p:cNvPr>
          <p:cNvSpPr txBox="1"/>
          <p:nvPr/>
        </p:nvSpPr>
        <p:spPr>
          <a:xfrm>
            <a:off x="93724" y="966660"/>
            <a:ext cx="8676456" cy="5509200"/>
          </a:xfrm>
          <a:prstGeom prst="rect">
            <a:avLst/>
          </a:prstGeom>
          <a:noFill/>
        </p:spPr>
        <p:txBody>
          <a:bodyPr wrap="square">
            <a:spAutoFit/>
          </a:bodyPr>
          <a:lstStyle/>
          <a:p>
            <a:r>
              <a:rPr lang="en-US" sz="2200" b="1" i="0" dirty="0">
                <a:solidFill>
                  <a:srgbClr val="273239"/>
                </a:solidFill>
                <a:effectLst/>
                <a:latin typeface="Times New Roman" panose="02020603050405020304" pitchFamily="18" charset="0"/>
                <a:cs typeface="Times New Roman" panose="02020603050405020304" pitchFamily="18" charset="0"/>
              </a:rPr>
              <a:t>Pumping Lemma for Context-free Languages (CFL)</a:t>
            </a:r>
            <a:br>
              <a:rPr lang="en-US" sz="2200" dirty="0">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Pumping Lemma for CFL states that for any Context Free Language L, it is possible to find two substrings that can be ‘pumped’ any number of times and still be in the same language. For any language L, we break its strings into five parts and pump second and fourth substring.</a:t>
            </a:r>
          </a:p>
          <a:p>
            <a:br>
              <a:rPr lang="en-US" sz="2200" dirty="0">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Pumping Lemma, here also, is used as a tool to prove that a language is not CFL. Because, if any one string does not satisfy its conditions, then the language is not CFL.</a:t>
            </a:r>
          </a:p>
          <a:p>
            <a:br>
              <a:rPr lang="en-US" sz="2200" dirty="0">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Thus, if L is a CFL, there exists an integer n, such that for all </a:t>
            </a:r>
            <a:r>
              <a:rPr lang="en-US" sz="2200" dirty="0">
                <a:solidFill>
                  <a:srgbClr val="273239"/>
                </a:solidFill>
                <a:latin typeface="Times New Roman" panose="02020603050405020304" pitchFamily="18" charset="0"/>
                <a:cs typeface="Times New Roman" panose="02020603050405020304" pitchFamily="18" charset="0"/>
              </a:rPr>
              <a:t>w</a:t>
            </a:r>
            <a:r>
              <a:rPr lang="en-US" sz="2200" b="0" i="0" dirty="0">
                <a:solidFill>
                  <a:srgbClr val="273239"/>
                </a:solidFill>
                <a:effectLst/>
                <a:latin typeface="Times New Roman" panose="02020603050405020304" pitchFamily="18" charset="0"/>
                <a:cs typeface="Times New Roman" panose="02020603050405020304" pitchFamily="18" charset="0"/>
              </a:rPr>
              <a:t> ∈ L with |w| ≥ n, there exists u, v, x, </a:t>
            </a:r>
            <a:r>
              <a:rPr lang="en-US" sz="2200" dirty="0">
                <a:solidFill>
                  <a:srgbClr val="273239"/>
                </a:solidFill>
                <a:latin typeface="Times New Roman" panose="02020603050405020304" pitchFamily="18" charset="0"/>
                <a:cs typeface="Times New Roman" panose="02020603050405020304" pitchFamily="18" charset="0"/>
              </a:rPr>
              <a:t>y</a:t>
            </a:r>
            <a:r>
              <a:rPr lang="en-US" sz="2200" b="0" i="0" dirty="0">
                <a:solidFill>
                  <a:srgbClr val="273239"/>
                </a:solidFill>
                <a:effectLst/>
                <a:latin typeface="Times New Roman" panose="02020603050405020304" pitchFamily="18" charset="0"/>
                <a:cs typeface="Times New Roman" panose="02020603050405020304" pitchFamily="18" charset="0"/>
              </a:rPr>
              <a:t>, </a:t>
            </a:r>
            <a:r>
              <a:rPr lang="en-US" sz="2200" dirty="0">
                <a:solidFill>
                  <a:srgbClr val="273239"/>
                </a:solidFill>
                <a:latin typeface="Times New Roman" panose="02020603050405020304" pitchFamily="18" charset="0"/>
                <a:cs typeface="Times New Roman" panose="02020603050405020304" pitchFamily="18" charset="0"/>
              </a:rPr>
              <a:t>z</a:t>
            </a:r>
            <a:r>
              <a:rPr lang="en-US" sz="2200" b="0" i="0" dirty="0">
                <a:solidFill>
                  <a:srgbClr val="273239"/>
                </a:solidFill>
                <a:effectLst/>
                <a:latin typeface="Times New Roman" panose="02020603050405020304" pitchFamily="18" charset="0"/>
                <a:cs typeface="Times New Roman" panose="02020603050405020304" pitchFamily="18" charset="0"/>
              </a:rPr>
              <a:t> ∈ Σ∗, such that x = </a:t>
            </a:r>
            <a:r>
              <a:rPr lang="en-US" sz="2200" b="0" i="0" dirty="0" err="1">
                <a:solidFill>
                  <a:srgbClr val="273239"/>
                </a:solidFill>
                <a:effectLst/>
                <a:latin typeface="Times New Roman" panose="02020603050405020304" pitchFamily="18" charset="0"/>
                <a:cs typeface="Times New Roman" panose="02020603050405020304" pitchFamily="18" charset="0"/>
              </a:rPr>
              <a:t>uvwxy</a:t>
            </a:r>
            <a:r>
              <a:rPr lang="en-US" sz="2200" b="0" i="0" dirty="0">
                <a:solidFill>
                  <a:srgbClr val="273239"/>
                </a:solidFill>
                <a:effectLst/>
                <a:latin typeface="Times New Roman" panose="02020603050405020304" pitchFamily="18" charset="0"/>
                <a:cs typeface="Times New Roman" panose="02020603050405020304" pitchFamily="18" charset="0"/>
              </a:rPr>
              <a:t>, and</a:t>
            </a:r>
          </a:p>
          <a:p>
            <a:br>
              <a:rPr lang="en-US" sz="2200" dirty="0">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(1) |</a:t>
            </a:r>
            <a:r>
              <a:rPr lang="en-US" sz="2200" dirty="0" err="1">
                <a:solidFill>
                  <a:srgbClr val="273239"/>
                </a:solidFill>
                <a:latin typeface="Times New Roman" panose="02020603050405020304" pitchFamily="18" charset="0"/>
                <a:cs typeface="Times New Roman" panose="02020603050405020304" pitchFamily="18" charset="0"/>
              </a:rPr>
              <a:t>vxy</a:t>
            </a:r>
            <a:r>
              <a:rPr lang="en-US" sz="2200" b="0" i="0" dirty="0">
                <a:solidFill>
                  <a:srgbClr val="273239"/>
                </a:solidFill>
                <a:effectLst/>
                <a:latin typeface="Times New Roman" panose="02020603050405020304" pitchFamily="18" charset="0"/>
                <a:cs typeface="Times New Roman" panose="02020603050405020304" pitchFamily="18" charset="0"/>
              </a:rPr>
              <a:t>| ≤ n</a:t>
            </a:r>
            <a:br>
              <a:rPr lang="en-US" sz="2200" dirty="0">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(2) |</a:t>
            </a:r>
            <a:r>
              <a:rPr lang="en-US" sz="2200" b="0" i="0" dirty="0" err="1">
                <a:solidFill>
                  <a:srgbClr val="273239"/>
                </a:solidFill>
                <a:effectLst/>
                <a:latin typeface="Times New Roman" panose="02020603050405020304" pitchFamily="18" charset="0"/>
                <a:cs typeface="Times New Roman" panose="02020603050405020304" pitchFamily="18" charset="0"/>
              </a:rPr>
              <a:t>vy</a:t>
            </a:r>
            <a:r>
              <a:rPr lang="en-US" sz="2200" b="0" i="0" dirty="0">
                <a:solidFill>
                  <a:srgbClr val="273239"/>
                </a:solidFill>
                <a:effectLst/>
                <a:latin typeface="Times New Roman" panose="02020603050405020304" pitchFamily="18" charset="0"/>
                <a:cs typeface="Times New Roman" panose="02020603050405020304" pitchFamily="18" charset="0"/>
              </a:rPr>
              <a:t>| ≥ 1</a:t>
            </a:r>
            <a:br>
              <a:rPr lang="en-US" sz="2200" dirty="0">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(3) for all </a:t>
            </a:r>
            <a:r>
              <a:rPr lang="en-US" sz="2200" b="0" i="0" dirty="0" err="1">
                <a:solidFill>
                  <a:srgbClr val="273239"/>
                </a:solidFill>
                <a:effectLst/>
                <a:latin typeface="Times New Roman" panose="02020603050405020304" pitchFamily="18" charset="0"/>
                <a:cs typeface="Times New Roman" panose="02020603050405020304" pitchFamily="18" charset="0"/>
              </a:rPr>
              <a:t>i</a:t>
            </a:r>
            <a:r>
              <a:rPr lang="en-US" sz="2200" b="0" i="0" dirty="0">
                <a:solidFill>
                  <a:srgbClr val="273239"/>
                </a:solidFill>
                <a:effectLst/>
                <a:latin typeface="Times New Roman" panose="02020603050405020304" pitchFamily="18" charset="0"/>
                <a:cs typeface="Times New Roman" panose="02020603050405020304" pitchFamily="18" charset="0"/>
              </a:rPr>
              <a:t> ≥ 0:  </a:t>
            </a:r>
            <a:r>
              <a:rPr lang="en-US" sz="2200" b="0" i="0" dirty="0" err="1">
                <a:solidFill>
                  <a:srgbClr val="273239"/>
                </a:solidFill>
                <a:effectLst/>
                <a:latin typeface="Times New Roman" panose="02020603050405020304" pitchFamily="18" charset="0"/>
                <a:cs typeface="Times New Roman" panose="02020603050405020304" pitchFamily="18" charset="0"/>
              </a:rPr>
              <a:t>uv</a:t>
            </a:r>
            <a:r>
              <a:rPr lang="en-US" sz="2200" b="0" i="0" baseline="30000" dirty="0" err="1">
                <a:solidFill>
                  <a:srgbClr val="273239"/>
                </a:solidFill>
                <a:effectLst/>
                <a:latin typeface="Times New Roman" panose="02020603050405020304" pitchFamily="18" charset="0"/>
                <a:cs typeface="Times New Roman" panose="02020603050405020304" pitchFamily="18" charset="0"/>
              </a:rPr>
              <a:t>i</a:t>
            </a:r>
            <a:r>
              <a:rPr lang="en-US" sz="2200" b="0" i="0" dirty="0" err="1">
                <a:solidFill>
                  <a:srgbClr val="273239"/>
                </a:solidFill>
                <a:effectLst/>
                <a:latin typeface="Times New Roman" panose="02020603050405020304" pitchFamily="18" charset="0"/>
                <a:cs typeface="Times New Roman" panose="02020603050405020304" pitchFamily="18" charset="0"/>
              </a:rPr>
              <a:t>wx</a:t>
            </a:r>
            <a:r>
              <a:rPr lang="en-US" sz="2200" b="0" i="0" baseline="30000" dirty="0" err="1">
                <a:solidFill>
                  <a:srgbClr val="273239"/>
                </a:solidFill>
                <a:effectLst/>
                <a:latin typeface="Times New Roman" panose="02020603050405020304" pitchFamily="18" charset="0"/>
                <a:cs typeface="Times New Roman" panose="02020603050405020304" pitchFamily="18" charset="0"/>
              </a:rPr>
              <a:t>i</a:t>
            </a:r>
            <a:r>
              <a:rPr lang="en-US" sz="2200" b="0" i="0" dirty="0" err="1">
                <a:solidFill>
                  <a:srgbClr val="273239"/>
                </a:solidFill>
                <a:effectLst/>
                <a:latin typeface="Times New Roman" panose="02020603050405020304" pitchFamily="18" charset="0"/>
                <a:cs typeface="Times New Roman" panose="02020603050405020304" pitchFamily="18" charset="0"/>
              </a:rPr>
              <a:t>y</a:t>
            </a:r>
            <a:r>
              <a:rPr lang="en-US" sz="2200" b="0" i="0" dirty="0">
                <a:solidFill>
                  <a:srgbClr val="273239"/>
                </a:solidFill>
                <a:effectLst/>
                <a:latin typeface="Times New Roman" panose="02020603050405020304" pitchFamily="18" charset="0"/>
                <a:cs typeface="Times New Roman" panose="02020603050405020304" pitchFamily="18" charset="0"/>
              </a:rPr>
              <a:t> ∈ L</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89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Pumping Lemma for CFL- 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14</a:t>
            </a:fld>
            <a:endParaRPr lang="en-US" dirty="0"/>
          </a:p>
        </p:txBody>
      </p:sp>
      <p:sp>
        <p:nvSpPr>
          <p:cNvPr id="9" name="TextBox 8">
            <a:extLst>
              <a:ext uri="{FF2B5EF4-FFF2-40B4-BE49-F238E27FC236}">
                <a16:creationId xmlns:a16="http://schemas.microsoft.com/office/drawing/2014/main" id="{9C1E13BE-7E69-447C-804C-DF2D853CC526}"/>
              </a:ext>
            </a:extLst>
          </p:cNvPr>
          <p:cNvSpPr txBox="1"/>
          <p:nvPr/>
        </p:nvSpPr>
        <p:spPr>
          <a:xfrm>
            <a:off x="0" y="868276"/>
            <a:ext cx="9050276" cy="5509200"/>
          </a:xfrm>
          <a:prstGeom prst="rect">
            <a:avLst/>
          </a:prstGeom>
          <a:noFill/>
        </p:spPr>
        <p:txBody>
          <a:bodyPr wrap="square">
            <a:spAutoFit/>
          </a:bodyPr>
          <a:lstStyle/>
          <a:p>
            <a:r>
              <a:rPr lang="pt-BR" sz="2000" b="0" i="0" dirty="0">
                <a:solidFill>
                  <a:srgbClr val="273239"/>
                </a:solidFill>
                <a:effectLst/>
                <a:latin typeface="Times New Roman" panose="02020603050405020304" pitchFamily="18" charset="0"/>
                <a:cs typeface="Times New Roman" panose="02020603050405020304" pitchFamily="18" charset="0"/>
              </a:rPr>
              <a:t>{0</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1</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2</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 | n ≥ 0} is not Context-free.</a:t>
            </a:r>
          </a:p>
          <a:p>
            <a:endParaRPr lang="pt-BR" sz="2000" dirty="0">
              <a:solidFill>
                <a:srgbClr val="273239"/>
              </a:solidFill>
              <a:latin typeface="Times New Roman" panose="02020603050405020304" pitchFamily="18" charset="0"/>
              <a:cs typeface="Times New Roman" panose="02020603050405020304" pitchFamily="18" charset="0"/>
            </a:endParaRPr>
          </a:p>
          <a:p>
            <a:r>
              <a:rPr lang="pt-BR" sz="2000" b="1" dirty="0">
                <a:solidFill>
                  <a:srgbClr val="273239"/>
                </a:solidFill>
                <a:latin typeface="Times New Roman" panose="02020603050405020304" pitchFamily="18" charset="0"/>
                <a:cs typeface="Times New Roman" panose="02020603050405020304" pitchFamily="18" charset="0"/>
              </a:rPr>
              <a:t>Step 1: </a:t>
            </a:r>
          </a:p>
          <a:p>
            <a:r>
              <a:rPr lang="pt-BR" sz="2000" dirty="0">
                <a:solidFill>
                  <a:srgbClr val="273239"/>
                </a:solidFill>
                <a:latin typeface="Times New Roman" panose="02020603050405020304" pitchFamily="18" charset="0"/>
                <a:cs typeface="Times New Roman" panose="02020603050405020304" pitchFamily="18" charset="0"/>
              </a:rPr>
              <a:t>w=</a:t>
            </a:r>
            <a:r>
              <a:rPr lang="pt-BR" sz="2000" b="0" i="0" dirty="0">
                <a:solidFill>
                  <a:srgbClr val="273239"/>
                </a:solidFill>
                <a:effectLst/>
                <a:latin typeface="Times New Roman" panose="02020603050405020304" pitchFamily="18" charset="0"/>
                <a:cs typeface="Times New Roman" panose="02020603050405020304" pitchFamily="18" charset="0"/>
              </a:rPr>
              <a:t> 0</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1</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2</a:t>
            </a:r>
            <a:r>
              <a:rPr lang="pt-BR" sz="2000" b="0" i="0" baseline="30000" dirty="0">
                <a:solidFill>
                  <a:srgbClr val="273239"/>
                </a:solidFill>
                <a:effectLst/>
                <a:latin typeface="Times New Roman" panose="02020603050405020304" pitchFamily="18" charset="0"/>
                <a:cs typeface="Times New Roman" panose="02020603050405020304" pitchFamily="18" charset="0"/>
              </a:rPr>
              <a:t>n </a:t>
            </a:r>
            <a:r>
              <a:rPr lang="pt-BR" sz="2000" b="0" i="0" dirty="0">
                <a:solidFill>
                  <a:srgbClr val="273239"/>
                </a:solidFill>
                <a:effectLst/>
                <a:latin typeface="Times New Roman" panose="02020603050405020304" pitchFamily="18" charset="0"/>
                <a:cs typeface="Times New Roman" panose="02020603050405020304" pitchFamily="18" charset="0"/>
              </a:rPr>
              <a:t> and |w|=3n &gt; n, Thus apply CFL-pumping lemma principle in step 2</a:t>
            </a:r>
          </a:p>
          <a:p>
            <a:endParaRPr lang="pt-BR" sz="2000" dirty="0">
              <a:solidFill>
                <a:srgbClr val="273239"/>
              </a:solidFill>
              <a:latin typeface="Times New Roman" panose="02020603050405020304" pitchFamily="18" charset="0"/>
              <a:cs typeface="Times New Roman" panose="02020603050405020304" pitchFamily="18" charset="0"/>
            </a:endParaRPr>
          </a:p>
          <a:p>
            <a:r>
              <a:rPr lang="pt-BR" sz="2000" b="1" dirty="0">
                <a:solidFill>
                  <a:srgbClr val="273239"/>
                </a:solidFill>
                <a:latin typeface="Times New Roman" panose="02020603050405020304" pitchFamily="18" charset="0"/>
                <a:cs typeface="Times New Roman" panose="02020603050405020304" pitchFamily="18" charset="0"/>
              </a:rPr>
              <a:t>Step 2:</a:t>
            </a:r>
          </a:p>
          <a:p>
            <a:r>
              <a:rPr lang="pt-BR" sz="2000" dirty="0">
                <a:solidFill>
                  <a:srgbClr val="273239"/>
                </a:solidFill>
                <a:latin typeface="Times New Roman" panose="02020603050405020304" pitchFamily="18" charset="0"/>
                <a:cs typeface="Times New Roman" panose="02020603050405020304" pitchFamily="18" charset="0"/>
              </a:rPr>
              <a:t>Divide w into five substrings, say, u, v, w, x, and y such as |vwx|&lt;=n and |vx|&gt;0 </a:t>
            </a:r>
          </a:p>
          <a:p>
            <a:endParaRPr lang="pt-BR" sz="1200" dirty="0">
              <a:solidFill>
                <a:srgbClr val="273239"/>
              </a:solidFill>
              <a:latin typeface="Times New Roman" panose="02020603050405020304" pitchFamily="18" charset="0"/>
              <a:cs typeface="Times New Roman" panose="02020603050405020304" pitchFamily="18" charset="0"/>
            </a:endParaRPr>
          </a:p>
          <a:p>
            <a:r>
              <a:rPr lang="pt-BR" sz="2000" b="1" dirty="0">
                <a:solidFill>
                  <a:srgbClr val="273239"/>
                </a:solidFill>
                <a:latin typeface="Times New Roman" panose="02020603050405020304" pitchFamily="18" charset="0"/>
                <a:cs typeface="Times New Roman" panose="02020603050405020304" pitchFamily="18" charset="0"/>
              </a:rPr>
              <a:t>Step 3:</a:t>
            </a:r>
          </a:p>
          <a:p>
            <a:r>
              <a:rPr lang="pt-BR" sz="2000" dirty="0">
                <a:solidFill>
                  <a:srgbClr val="273239"/>
                </a:solidFill>
                <a:latin typeface="Times New Roman" panose="02020603050405020304" pitchFamily="18" charset="0"/>
                <a:cs typeface="Times New Roman" panose="02020603050405020304" pitchFamily="18" charset="0"/>
              </a:rPr>
              <a:t>Let </a:t>
            </a:r>
            <a:r>
              <a:rPr lang="en-US" sz="2000" b="0" i="0" dirty="0">
                <a:solidFill>
                  <a:srgbClr val="273239"/>
                </a:solidFill>
                <a:effectLst/>
                <a:latin typeface="Times New Roman" panose="02020603050405020304" pitchFamily="18" charset="0"/>
                <a:cs typeface="Times New Roman" panose="02020603050405020304" pitchFamily="18" charset="0"/>
              </a:rPr>
              <a:t>for all </a:t>
            </a:r>
            <a:r>
              <a:rPr lang="en-US" sz="2000" b="0" i="0" dirty="0" err="1">
                <a:solidFill>
                  <a:srgbClr val="273239"/>
                </a:solidFill>
                <a:effectLst/>
                <a:latin typeface="Times New Roman" panose="02020603050405020304" pitchFamily="18" charset="0"/>
                <a:cs typeface="Times New Roman" panose="02020603050405020304" pitchFamily="18" charset="0"/>
              </a:rPr>
              <a:t>i</a:t>
            </a:r>
            <a:r>
              <a:rPr lang="en-US" sz="2000" b="0" i="0" dirty="0">
                <a:solidFill>
                  <a:srgbClr val="273239"/>
                </a:solidFill>
                <a:effectLst/>
                <a:latin typeface="Times New Roman" panose="02020603050405020304" pitchFamily="18" charset="0"/>
                <a:cs typeface="Times New Roman" panose="02020603050405020304" pitchFamily="18" charset="0"/>
              </a:rPr>
              <a:t> ≥ 0:  </a:t>
            </a:r>
            <a:r>
              <a:rPr lang="en-US" sz="2000" b="0" i="0" dirty="0" err="1">
                <a:solidFill>
                  <a:srgbClr val="273239"/>
                </a:solidFill>
                <a:effectLst/>
                <a:latin typeface="Times New Roman" panose="02020603050405020304" pitchFamily="18" charset="0"/>
                <a:cs typeface="Times New Roman" panose="02020603050405020304" pitchFamily="18" charset="0"/>
              </a:rPr>
              <a:t>uv</a:t>
            </a:r>
            <a:r>
              <a:rPr lang="en-US" sz="2000" b="0" i="0" baseline="30000" dirty="0" err="1">
                <a:solidFill>
                  <a:srgbClr val="273239"/>
                </a:solidFill>
                <a:effectLst/>
                <a:latin typeface="Times New Roman" panose="02020603050405020304" pitchFamily="18" charset="0"/>
                <a:cs typeface="Times New Roman" panose="02020603050405020304" pitchFamily="18" charset="0"/>
              </a:rPr>
              <a:t>i</a:t>
            </a:r>
            <a:r>
              <a:rPr lang="en-US" sz="2000" b="0" i="0" dirty="0" err="1">
                <a:solidFill>
                  <a:srgbClr val="273239"/>
                </a:solidFill>
                <a:effectLst/>
                <a:latin typeface="Times New Roman" panose="02020603050405020304" pitchFamily="18" charset="0"/>
                <a:cs typeface="Times New Roman" panose="02020603050405020304" pitchFamily="18" charset="0"/>
              </a:rPr>
              <a:t>wx</a:t>
            </a:r>
            <a:r>
              <a:rPr lang="en-US" sz="2000" b="0" i="0" baseline="30000" dirty="0" err="1">
                <a:solidFill>
                  <a:srgbClr val="273239"/>
                </a:solidFill>
                <a:effectLst/>
                <a:latin typeface="Times New Roman" panose="02020603050405020304" pitchFamily="18" charset="0"/>
                <a:cs typeface="Times New Roman" panose="02020603050405020304" pitchFamily="18" charset="0"/>
              </a:rPr>
              <a:t>i</a:t>
            </a:r>
            <a:r>
              <a:rPr lang="en-US" sz="2000" b="0" i="0" dirty="0" err="1">
                <a:solidFill>
                  <a:srgbClr val="273239"/>
                </a:solidFill>
                <a:effectLst/>
                <a:latin typeface="Times New Roman" panose="02020603050405020304" pitchFamily="18" charset="0"/>
                <a:cs typeface="Times New Roman" panose="02020603050405020304" pitchFamily="18" charset="0"/>
              </a:rPr>
              <a:t>y</a:t>
            </a:r>
            <a:r>
              <a:rPr lang="en-US" sz="2000" b="0" i="0" dirty="0">
                <a:solidFill>
                  <a:srgbClr val="273239"/>
                </a:solidFill>
                <a:effectLst/>
                <a:latin typeface="Times New Roman" panose="02020603050405020304" pitchFamily="18" charset="0"/>
                <a:cs typeface="Times New Roman" panose="02020603050405020304" pitchFamily="18" charset="0"/>
              </a:rPr>
              <a:t> ∈ L</a:t>
            </a:r>
            <a:r>
              <a:rPr lang="pt-BR" sz="2000" dirty="0">
                <a:solidFill>
                  <a:srgbClr val="273239"/>
                </a:solidFill>
                <a:latin typeface="Times New Roman" panose="02020603050405020304" pitchFamily="18" charset="0"/>
                <a:cs typeface="Times New Roman" panose="02020603050405020304" pitchFamily="18" charset="0"/>
              </a:rPr>
              <a:t> </a:t>
            </a:r>
          </a:p>
          <a:p>
            <a:r>
              <a:rPr lang="pt-BR" sz="2000" dirty="0">
                <a:solidFill>
                  <a:srgbClr val="273239"/>
                </a:solidFill>
                <a:latin typeface="Times New Roman" panose="02020603050405020304" pitchFamily="18" charset="0"/>
                <a:cs typeface="Times New Roman" panose="02020603050405020304" pitchFamily="18" charset="0"/>
              </a:rPr>
              <a:t>0000....000  1111.....111 2222..22222 </a:t>
            </a:r>
          </a:p>
          <a:p>
            <a:r>
              <a:rPr lang="pt-BR" sz="2000" dirty="0">
                <a:solidFill>
                  <a:srgbClr val="273239"/>
                </a:solidFill>
                <a:latin typeface="Times New Roman" panose="02020603050405020304" pitchFamily="18" charset="0"/>
                <a:cs typeface="Times New Roman" panose="02020603050405020304" pitchFamily="18" charset="0"/>
              </a:rPr>
              <a:t>Assume v = </a:t>
            </a:r>
            <a:r>
              <a:rPr lang="pt-BR" sz="2000" b="0" i="0" dirty="0">
                <a:solidFill>
                  <a:srgbClr val="273239"/>
                </a:solidFill>
                <a:effectLst/>
                <a:latin typeface="Times New Roman" panose="02020603050405020304" pitchFamily="18" charset="0"/>
                <a:cs typeface="Times New Roman" panose="02020603050405020304" pitchFamily="18" charset="0"/>
              </a:rPr>
              <a:t>0</a:t>
            </a:r>
            <a:r>
              <a:rPr lang="pt-BR" sz="2000" baseline="30000" dirty="0">
                <a:solidFill>
                  <a:srgbClr val="273239"/>
                </a:solidFill>
                <a:latin typeface="Times New Roman" panose="02020603050405020304" pitchFamily="18" charset="0"/>
                <a:cs typeface="Times New Roman" panose="02020603050405020304" pitchFamily="18" charset="0"/>
              </a:rPr>
              <a:t>k     </a:t>
            </a:r>
            <a:r>
              <a:rPr lang="pt-BR" sz="2000" dirty="0">
                <a:solidFill>
                  <a:srgbClr val="273239"/>
                </a:solidFill>
                <a:latin typeface="Times New Roman" panose="02020603050405020304" pitchFamily="18" charset="0"/>
                <a:cs typeface="Times New Roman" panose="02020603050405020304" pitchFamily="18" charset="0"/>
              </a:rPr>
              <a:t> , w = </a:t>
            </a:r>
            <a:r>
              <a:rPr lang="pt-BR" sz="2000" b="0" i="0" dirty="0">
                <a:solidFill>
                  <a:srgbClr val="273239"/>
                </a:solidFill>
                <a:effectLst/>
                <a:latin typeface="Times New Roman" panose="02020603050405020304" pitchFamily="18" charset="0"/>
                <a:cs typeface="Times New Roman" panose="02020603050405020304" pitchFamily="18" charset="0"/>
              </a:rPr>
              <a:t>0</a:t>
            </a:r>
            <a:r>
              <a:rPr lang="pt-BR" sz="2000" b="0" i="0" baseline="30000" dirty="0">
                <a:solidFill>
                  <a:srgbClr val="273239"/>
                </a:solidFill>
                <a:effectLst/>
                <a:latin typeface="Times New Roman" panose="02020603050405020304" pitchFamily="18" charset="0"/>
                <a:cs typeface="Times New Roman" panose="02020603050405020304" pitchFamily="18" charset="0"/>
              </a:rPr>
              <a:t>m</a:t>
            </a:r>
            <a:r>
              <a:rPr lang="pt-BR" sz="2000" baseline="30000" dirty="0">
                <a:solidFill>
                  <a:srgbClr val="273239"/>
                </a:solidFill>
                <a:latin typeface="Times New Roman" panose="02020603050405020304" pitchFamily="18" charset="0"/>
                <a:cs typeface="Times New Roman" panose="02020603050405020304" pitchFamily="18" charset="0"/>
              </a:rPr>
              <a:t> </a:t>
            </a:r>
            <a:r>
              <a:rPr lang="pt-BR" sz="2000" dirty="0">
                <a:solidFill>
                  <a:srgbClr val="273239"/>
                </a:solidFill>
                <a:latin typeface="Times New Roman" panose="02020603050405020304" pitchFamily="18" charset="0"/>
                <a:cs typeface="Times New Roman" panose="02020603050405020304" pitchFamily="18" charset="0"/>
              </a:rPr>
              <a:t>, x = </a:t>
            </a:r>
            <a:r>
              <a:rPr lang="pt-BR" sz="2000" b="0" i="0" dirty="0">
                <a:solidFill>
                  <a:srgbClr val="273239"/>
                </a:solidFill>
                <a:effectLst/>
                <a:latin typeface="Times New Roman" panose="02020603050405020304" pitchFamily="18" charset="0"/>
                <a:cs typeface="Times New Roman" panose="02020603050405020304" pitchFamily="18" charset="0"/>
              </a:rPr>
              <a:t>0</a:t>
            </a:r>
            <a:r>
              <a:rPr lang="pt-BR" sz="2000" b="0" i="0" baseline="30000" dirty="0">
                <a:solidFill>
                  <a:srgbClr val="273239"/>
                </a:solidFill>
                <a:effectLst/>
                <a:latin typeface="Times New Roman" panose="02020603050405020304" pitchFamily="18" charset="0"/>
                <a:cs typeface="Times New Roman" panose="02020603050405020304" pitchFamily="18" charset="0"/>
              </a:rPr>
              <a:t>p</a:t>
            </a:r>
            <a:r>
              <a:rPr lang="pt-BR" sz="2000" b="0" i="0" dirty="0">
                <a:solidFill>
                  <a:srgbClr val="273239"/>
                </a:solidFill>
                <a:effectLst/>
                <a:latin typeface="Times New Roman" panose="02020603050405020304" pitchFamily="18" charset="0"/>
                <a:cs typeface="Times New Roman" panose="02020603050405020304" pitchFamily="18" charset="0"/>
              </a:rPr>
              <a:t> ,  </a:t>
            </a:r>
            <a:r>
              <a:rPr lang="pt-BR" sz="2000" dirty="0">
                <a:solidFill>
                  <a:srgbClr val="273239"/>
                </a:solidFill>
                <a:latin typeface="Times New Roman" panose="02020603050405020304" pitchFamily="18" charset="0"/>
                <a:cs typeface="Times New Roman" panose="02020603050405020304" pitchFamily="18" charset="0"/>
              </a:rPr>
              <a:t>Here |vwx|&lt;=n and |vx| &gt;0.</a:t>
            </a:r>
          </a:p>
          <a:p>
            <a:endParaRPr lang="pt-BR" sz="2000" dirty="0">
              <a:solidFill>
                <a:srgbClr val="273239"/>
              </a:solidFill>
              <a:latin typeface="Times New Roman" panose="02020603050405020304" pitchFamily="18" charset="0"/>
              <a:cs typeface="Times New Roman" panose="02020603050405020304" pitchFamily="18" charset="0"/>
            </a:endParaRPr>
          </a:p>
          <a:p>
            <a:r>
              <a:rPr lang="pt-BR" sz="2000" b="1" u="sng" dirty="0">
                <a:solidFill>
                  <a:srgbClr val="273239"/>
                </a:solidFill>
                <a:latin typeface="Times New Roman" panose="02020603050405020304" pitchFamily="18" charset="0"/>
                <a:cs typeface="Times New Roman" panose="02020603050405020304" pitchFamily="18" charset="0"/>
              </a:rPr>
              <a:t>At i=0 </a:t>
            </a:r>
          </a:p>
          <a:p>
            <a:r>
              <a:rPr lang="en-US" sz="2000" dirty="0">
                <a:solidFill>
                  <a:srgbClr val="273239"/>
                </a:solidFill>
                <a:latin typeface="Times New Roman" panose="02020603050405020304" pitchFamily="18" charset="0"/>
                <a:cs typeface="Times New Roman" panose="02020603050405020304" pitchFamily="18" charset="0"/>
              </a:rPr>
              <a:t>u</a:t>
            </a:r>
            <a:r>
              <a:rPr lang="en-US" sz="2000" b="0" i="0" dirty="0">
                <a:solidFill>
                  <a:srgbClr val="273239"/>
                </a:solidFill>
                <a:effectLst/>
                <a:latin typeface="Times New Roman" panose="02020603050405020304" pitchFamily="18" charset="0"/>
                <a:cs typeface="Times New Roman" panose="02020603050405020304" pitchFamily="18" charset="0"/>
              </a:rPr>
              <a:t>v</a:t>
            </a:r>
            <a:r>
              <a:rPr lang="en-US" sz="2000" baseline="30000" dirty="0">
                <a:solidFill>
                  <a:srgbClr val="273239"/>
                </a:solidFill>
                <a:latin typeface="Times New Roman" panose="02020603050405020304" pitchFamily="18" charset="0"/>
                <a:cs typeface="Times New Roman" panose="02020603050405020304" pitchFamily="18" charset="0"/>
              </a:rPr>
              <a:t>0</a:t>
            </a:r>
            <a:r>
              <a:rPr lang="en-US" sz="2000" b="0" i="0" dirty="0">
                <a:solidFill>
                  <a:srgbClr val="273239"/>
                </a:solidFill>
                <a:effectLst/>
                <a:latin typeface="Times New Roman" panose="02020603050405020304" pitchFamily="18" charset="0"/>
                <a:cs typeface="Times New Roman" panose="02020603050405020304" pitchFamily="18" charset="0"/>
              </a:rPr>
              <a:t>wx</a:t>
            </a:r>
            <a:r>
              <a:rPr lang="en-US" sz="2000" baseline="30000" dirty="0">
                <a:solidFill>
                  <a:srgbClr val="273239"/>
                </a:solidFill>
                <a:latin typeface="Times New Roman" panose="02020603050405020304" pitchFamily="18" charset="0"/>
                <a:cs typeface="Times New Roman" panose="02020603050405020304" pitchFamily="18" charset="0"/>
              </a:rPr>
              <a:t>0</a:t>
            </a:r>
            <a:r>
              <a:rPr lang="en-US" sz="2000" b="0" i="0" dirty="0">
                <a:solidFill>
                  <a:srgbClr val="273239"/>
                </a:solidFill>
                <a:effectLst/>
                <a:latin typeface="Times New Roman" panose="02020603050405020304" pitchFamily="18" charset="0"/>
                <a:cs typeface="Times New Roman" panose="02020603050405020304" pitchFamily="18" charset="0"/>
              </a:rPr>
              <a:t>y= </a:t>
            </a:r>
            <a:r>
              <a:rPr lang="en-IN" sz="2000" dirty="0" err="1">
                <a:latin typeface="Times New Roman" panose="02020603050405020304" pitchFamily="18" charset="0"/>
                <a:cs typeface="Times New Roman" panose="02020603050405020304" pitchFamily="18" charset="0"/>
              </a:rPr>
              <a:t>uwy</a:t>
            </a:r>
            <a:r>
              <a:rPr lang="en-IN" sz="2000" dirty="0">
                <a:latin typeface="Times New Roman" panose="02020603050405020304" pitchFamily="18" charset="0"/>
                <a:cs typeface="Times New Roman" panose="02020603050405020304" pitchFamily="18" charset="0"/>
              </a:rPr>
              <a:t>=0</a:t>
            </a:r>
            <a:r>
              <a:rPr lang="en-IN" sz="2000" baseline="30000" dirty="0">
                <a:latin typeface="Times New Roman" panose="02020603050405020304" pitchFamily="18" charset="0"/>
                <a:cs typeface="Times New Roman" panose="02020603050405020304" pitchFamily="18" charset="0"/>
              </a:rPr>
              <a:t>n-m-k-l </a:t>
            </a:r>
            <a:r>
              <a:rPr lang="en-IN" sz="2000" dirty="0">
                <a:latin typeface="Times New Roman" panose="02020603050405020304" pitchFamily="18" charset="0"/>
                <a:cs typeface="Times New Roman" panose="02020603050405020304" pitchFamily="18" charset="0"/>
              </a:rPr>
              <a:t> 1</a:t>
            </a:r>
            <a:r>
              <a:rPr lang="en-IN" sz="2000" baseline="30000" dirty="0">
                <a:latin typeface="Times New Roman" panose="02020603050405020304" pitchFamily="18" charset="0"/>
                <a:cs typeface="Times New Roman" panose="02020603050405020304" pitchFamily="18" charset="0"/>
              </a:rPr>
              <a:t>n</a:t>
            </a:r>
            <a:r>
              <a:rPr lang="en-IN" sz="2000" dirty="0">
                <a:latin typeface="Times New Roman" panose="02020603050405020304" pitchFamily="18" charset="0"/>
                <a:cs typeface="Times New Roman" panose="02020603050405020304" pitchFamily="18" charset="0"/>
              </a:rPr>
              <a:t> 2</a:t>
            </a:r>
            <a:r>
              <a:rPr lang="en-IN" sz="2000" baseline="30000" dirty="0">
                <a:latin typeface="Times New Roman" panose="02020603050405020304" pitchFamily="18" charset="0"/>
                <a:cs typeface="Times New Roman" panose="02020603050405020304" pitchFamily="18" charset="0"/>
              </a:rPr>
              <a:t>n</a:t>
            </a:r>
            <a:r>
              <a:rPr lang="en-IN" sz="2000" dirty="0">
                <a:latin typeface="Times New Roman" panose="02020603050405020304" pitchFamily="18" charset="0"/>
                <a:cs typeface="Times New Roman" panose="02020603050405020304" pitchFamily="18" charset="0"/>
              </a:rPr>
              <a:t> , in which n-m-k-p is not equal to n. i.e., </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0</a:t>
            </a:r>
            <a:r>
              <a:rPr lang="en-IN" sz="2000" baseline="30000" dirty="0">
                <a:latin typeface="Times New Roman" panose="02020603050405020304" pitchFamily="18" charset="0"/>
                <a:cs typeface="Times New Roman" panose="02020603050405020304" pitchFamily="18" charset="0"/>
              </a:rPr>
              <a:t>n-m-k-l </a:t>
            </a:r>
            <a:r>
              <a:rPr lang="en-IN" sz="2000" dirty="0">
                <a:latin typeface="Times New Roman" panose="02020603050405020304" pitchFamily="18" charset="0"/>
                <a:cs typeface="Times New Roman" panose="02020603050405020304" pitchFamily="18" charset="0"/>
              </a:rPr>
              <a:t> 1</a:t>
            </a:r>
            <a:r>
              <a:rPr lang="en-IN" sz="2000" baseline="30000" dirty="0">
                <a:latin typeface="Times New Roman" panose="02020603050405020304" pitchFamily="18" charset="0"/>
                <a:cs typeface="Times New Roman" panose="02020603050405020304" pitchFamily="18" charset="0"/>
              </a:rPr>
              <a:t>n</a:t>
            </a:r>
            <a:r>
              <a:rPr lang="en-IN" sz="2000" dirty="0">
                <a:latin typeface="Times New Roman" panose="02020603050405020304" pitchFamily="18" charset="0"/>
                <a:cs typeface="Times New Roman" panose="02020603050405020304" pitchFamily="18" charset="0"/>
              </a:rPr>
              <a:t> 2</a:t>
            </a:r>
            <a:r>
              <a:rPr lang="en-IN" sz="2000" baseline="30000" dirty="0">
                <a:latin typeface="Times New Roman" panose="02020603050405020304" pitchFamily="18" charset="0"/>
                <a:cs typeface="Times New Roman" panose="02020603050405020304" pitchFamily="18" charset="0"/>
              </a:rPr>
              <a:t>n</a:t>
            </a:r>
            <a:r>
              <a:rPr lang="en-IN" sz="2000" dirty="0">
                <a:latin typeface="Times New Roman" panose="02020603050405020304" pitchFamily="18" charset="0"/>
                <a:cs typeface="Times New Roman" panose="02020603050405020304" pitchFamily="18" charset="0"/>
              </a:rPr>
              <a:t>  does not belongs to L. Thus, </a:t>
            </a:r>
            <a:r>
              <a:rPr lang="pt-BR" sz="2000" b="0" i="0" dirty="0">
                <a:solidFill>
                  <a:srgbClr val="273239"/>
                </a:solidFill>
                <a:effectLst/>
                <a:latin typeface="Times New Roman" panose="02020603050405020304" pitchFamily="18" charset="0"/>
                <a:cs typeface="Times New Roman" panose="02020603050405020304" pitchFamily="18" charset="0"/>
              </a:rPr>
              <a:t>0</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1</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2</a:t>
            </a:r>
            <a:r>
              <a:rPr lang="pt-BR" sz="2000" b="0" i="0" baseline="30000" dirty="0">
                <a:solidFill>
                  <a:srgbClr val="273239"/>
                </a:solidFill>
                <a:effectLst/>
                <a:latin typeface="Times New Roman" panose="02020603050405020304" pitchFamily="18" charset="0"/>
                <a:cs typeface="Times New Roman" panose="02020603050405020304" pitchFamily="18" charset="0"/>
              </a:rPr>
              <a:t>n</a:t>
            </a:r>
            <a:r>
              <a:rPr lang="pt-BR" sz="2000" b="0" i="0" dirty="0">
                <a:solidFill>
                  <a:srgbClr val="273239"/>
                </a:solidFill>
                <a:effectLst/>
                <a:latin typeface="Times New Roman" panose="02020603050405020304" pitchFamily="18" charset="0"/>
                <a:cs typeface="Times New Roman" panose="02020603050405020304" pitchFamily="18" charset="0"/>
              </a:rPr>
              <a:t> | n ≥ 0} is not Context-free.</a:t>
            </a: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53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Pumping Lemma for CFL- 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15</a:t>
            </a:fld>
            <a:endParaRPr lang="en-US" dirty="0"/>
          </a:p>
        </p:txBody>
      </p:sp>
      <p:sp>
        <p:nvSpPr>
          <p:cNvPr id="9" name="TextBox 8">
            <a:extLst>
              <a:ext uri="{FF2B5EF4-FFF2-40B4-BE49-F238E27FC236}">
                <a16:creationId xmlns:a16="http://schemas.microsoft.com/office/drawing/2014/main" id="{9C1E13BE-7E69-447C-804C-DF2D853CC526}"/>
              </a:ext>
            </a:extLst>
          </p:cNvPr>
          <p:cNvSpPr txBox="1"/>
          <p:nvPr/>
        </p:nvSpPr>
        <p:spPr>
          <a:xfrm>
            <a:off x="0" y="868276"/>
            <a:ext cx="9050276" cy="3724096"/>
          </a:xfrm>
          <a:prstGeom prst="rect">
            <a:avLst/>
          </a:prstGeom>
          <a:noFill/>
        </p:spPr>
        <p:txBody>
          <a:bodyPr wrap="square">
            <a:spAutoFit/>
          </a:bodyPr>
          <a:lstStyle/>
          <a:p>
            <a:r>
              <a:rPr lang="pt-BR" sz="2000" b="0" i="0" dirty="0">
                <a:solidFill>
                  <a:srgbClr val="273239"/>
                </a:solidFill>
                <a:effectLst/>
                <a:latin typeface="Times New Roman" panose="02020603050405020304" pitchFamily="18" charset="0"/>
                <a:cs typeface="Times New Roman" panose="02020603050405020304" pitchFamily="18" charset="0"/>
              </a:rPr>
              <a:t>{</a:t>
            </a:r>
            <a:r>
              <a:rPr lang="pt-BR" sz="2000" dirty="0">
                <a:solidFill>
                  <a:srgbClr val="273239"/>
                </a:solidFill>
                <a:latin typeface="Times New Roman" panose="02020603050405020304" pitchFamily="18" charset="0"/>
                <a:cs typeface="Times New Roman" panose="02020603050405020304" pitchFamily="18" charset="0"/>
              </a:rPr>
              <a:t>ww</a:t>
            </a:r>
            <a:r>
              <a:rPr lang="pt-BR" sz="2000" baseline="30000" dirty="0">
                <a:solidFill>
                  <a:srgbClr val="273239"/>
                </a:solidFill>
                <a:latin typeface="Times New Roman" panose="02020603050405020304" pitchFamily="18" charset="0"/>
                <a:cs typeface="Times New Roman" panose="02020603050405020304" pitchFamily="18" charset="0"/>
              </a:rPr>
              <a:t>R</a:t>
            </a:r>
            <a:r>
              <a:rPr lang="pt-BR" sz="2000" dirty="0">
                <a:solidFill>
                  <a:srgbClr val="273239"/>
                </a:solidFill>
                <a:latin typeface="Times New Roman" panose="02020603050405020304" pitchFamily="18" charset="0"/>
                <a:cs typeface="Times New Roman" panose="02020603050405020304" pitchFamily="18" charset="0"/>
              </a:rPr>
              <a:t>w</a:t>
            </a:r>
            <a:r>
              <a:rPr lang="pt-BR" sz="2000" b="0" i="0" dirty="0">
                <a:solidFill>
                  <a:srgbClr val="273239"/>
                </a:solidFill>
                <a:effectLst/>
                <a:latin typeface="Times New Roman" panose="02020603050405020304" pitchFamily="18" charset="0"/>
                <a:cs typeface="Times New Roman" panose="02020603050405020304" pitchFamily="18" charset="0"/>
              </a:rPr>
              <a:t>| w </a:t>
            </a:r>
            <a:r>
              <a:rPr lang="az-Cyrl-AZ" sz="2000" b="0" i="0" dirty="0">
                <a:solidFill>
                  <a:srgbClr val="273239"/>
                </a:solidFill>
                <a:effectLst/>
                <a:latin typeface="Times New Roman" panose="02020603050405020304" pitchFamily="18" charset="0"/>
                <a:cs typeface="Times New Roman" panose="02020603050405020304" pitchFamily="18" charset="0"/>
              </a:rPr>
              <a:t>є</a:t>
            </a:r>
            <a:r>
              <a:rPr lang="en-IN" sz="2000" b="0" i="0" dirty="0">
                <a:solidFill>
                  <a:srgbClr val="273239"/>
                </a:solidFill>
                <a:effectLst/>
                <a:latin typeface="Times New Roman" panose="02020603050405020304" pitchFamily="18" charset="0"/>
                <a:cs typeface="Times New Roman" panose="02020603050405020304" pitchFamily="18" charset="0"/>
              </a:rPr>
              <a:t> {0,1}</a:t>
            </a:r>
            <a:r>
              <a:rPr lang="pt-BR" sz="2000" b="0" i="0" dirty="0">
                <a:solidFill>
                  <a:srgbClr val="273239"/>
                </a:solidFill>
                <a:effectLst/>
                <a:latin typeface="Times New Roman" panose="02020603050405020304" pitchFamily="18" charset="0"/>
                <a:cs typeface="Times New Roman" panose="02020603050405020304" pitchFamily="18" charset="0"/>
              </a:rPr>
              <a:t>} is not Context-free.</a:t>
            </a:r>
          </a:p>
          <a:p>
            <a:endParaRPr lang="pt-BR" sz="2000" dirty="0">
              <a:solidFill>
                <a:srgbClr val="273239"/>
              </a:solidFill>
              <a:latin typeface="Times New Roman" panose="02020603050405020304" pitchFamily="18" charset="0"/>
              <a:cs typeface="Times New Roman" panose="02020603050405020304" pitchFamily="18" charset="0"/>
            </a:endParaRPr>
          </a:p>
          <a:p>
            <a:r>
              <a:rPr lang="pt-BR" sz="2000" b="1" dirty="0">
                <a:solidFill>
                  <a:srgbClr val="273239"/>
                </a:solidFill>
                <a:latin typeface="Times New Roman" panose="02020603050405020304" pitchFamily="18" charset="0"/>
                <a:cs typeface="Times New Roman" panose="02020603050405020304" pitchFamily="18" charset="0"/>
              </a:rPr>
              <a:t>Step 1: </a:t>
            </a:r>
          </a:p>
          <a:p>
            <a:endParaRPr lang="pt-BR" sz="2000" dirty="0">
              <a:solidFill>
                <a:srgbClr val="273239"/>
              </a:solidFill>
              <a:latin typeface="Times New Roman" panose="02020603050405020304" pitchFamily="18" charset="0"/>
              <a:cs typeface="Times New Roman" panose="02020603050405020304" pitchFamily="18" charset="0"/>
            </a:endParaRPr>
          </a:p>
          <a:p>
            <a:endParaRPr lang="pt-BR" sz="2000" dirty="0">
              <a:solidFill>
                <a:srgbClr val="273239"/>
              </a:solidFill>
              <a:latin typeface="Times New Roman" panose="02020603050405020304" pitchFamily="18" charset="0"/>
              <a:cs typeface="Times New Roman" panose="02020603050405020304" pitchFamily="18" charset="0"/>
            </a:endParaRPr>
          </a:p>
          <a:p>
            <a:r>
              <a:rPr lang="pt-BR" sz="2000" dirty="0">
                <a:solidFill>
                  <a:srgbClr val="273239"/>
                </a:solidFill>
                <a:latin typeface="Times New Roman" panose="02020603050405020304" pitchFamily="18" charset="0"/>
                <a:cs typeface="Times New Roman" panose="02020603050405020304" pitchFamily="18" charset="0"/>
              </a:rPr>
              <a:t>??</a:t>
            </a:r>
          </a:p>
          <a:p>
            <a:r>
              <a:rPr lang="pt-BR" sz="2000" b="1" dirty="0">
                <a:solidFill>
                  <a:srgbClr val="273239"/>
                </a:solidFill>
                <a:latin typeface="Times New Roman" panose="02020603050405020304" pitchFamily="18" charset="0"/>
                <a:cs typeface="Times New Roman" panose="02020603050405020304" pitchFamily="18" charset="0"/>
              </a:rPr>
              <a:t>Step 2:</a:t>
            </a:r>
          </a:p>
          <a:p>
            <a:r>
              <a:rPr lang="pt-BR" sz="1200" dirty="0">
                <a:solidFill>
                  <a:srgbClr val="273239"/>
                </a:solidFill>
                <a:latin typeface="Times New Roman" panose="02020603050405020304" pitchFamily="18" charset="0"/>
                <a:cs typeface="Times New Roman" panose="02020603050405020304" pitchFamily="18" charset="0"/>
              </a:rPr>
              <a:t>??</a:t>
            </a:r>
          </a:p>
          <a:p>
            <a:endParaRPr lang="pt-BR" sz="1200" dirty="0">
              <a:solidFill>
                <a:srgbClr val="273239"/>
              </a:solidFill>
              <a:latin typeface="Times New Roman" panose="02020603050405020304" pitchFamily="18" charset="0"/>
              <a:cs typeface="Times New Roman" panose="02020603050405020304" pitchFamily="18" charset="0"/>
            </a:endParaRPr>
          </a:p>
          <a:p>
            <a:endParaRPr lang="pt-BR" sz="1200" dirty="0">
              <a:solidFill>
                <a:srgbClr val="273239"/>
              </a:solidFill>
              <a:latin typeface="Times New Roman" panose="02020603050405020304" pitchFamily="18" charset="0"/>
              <a:cs typeface="Times New Roman" panose="02020603050405020304" pitchFamily="18" charset="0"/>
            </a:endParaRPr>
          </a:p>
          <a:p>
            <a:r>
              <a:rPr lang="pt-BR" sz="2000" b="1" dirty="0">
                <a:solidFill>
                  <a:srgbClr val="273239"/>
                </a:solidFill>
                <a:latin typeface="Times New Roman" panose="02020603050405020304" pitchFamily="18" charset="0"/>
                <a:cs typeface="Times New Roman" panose="02020603050405020304" pitchFamily="18" charset="0"/>
              </a:rPr>
              <a:t>Step 3:</a:t>
            </a:r>
          </a:p>
          <a:p>
            <a:r>
              <a:rPr lang="en-IN" sz="2000" dirty="0">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14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Pumping Lemma for CFL- 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16</a:t>
            </a:fld>
            <a:endParaRPr lang="en-US" dirty="0"/>
          </a:p>
        </p:txBody>
      </p:sp>
      <p:sp>
        <p:nvSpPr>
          <p:cNvPr id="9" name="TextBox 8">
            <a:extLst>
              <a:ext uri="{FF2B5EF4-FFF2-40B4-BE49-F238E27FC236}">
                <a16:creationId xmlns:a16="http://schemas.microsoft.com/office/drawing/2014/main" id="{9C1E13BE-7E69-447C-804C-DF2D853CC526}"/>
              </a:ext>
            </a:extLst>
          </p:cNvPr>
          <p:cNvSpPr txBox="1"/>
          <p:nvPr/>
        </p:nvSpPr>
        <p:spPr>
          <a:xfrm>
            <a:off x="0" y="868276"/>
            <a:ext cx="9050276" cy="3416320"/>
          </a:xfrm>
          <a:prstGeom prst="rect">
            <a:avLst/>
          </a:prstGeom>
          <a:noFill/>
        </p:spPr>
        <p:txBody>
          <a:bodyPr wrap="square">
            <a:spAutoFit/>
          </a:bodyPr>
          <a:lstStyle/>
          <a:p>
            <a:r>
              <a:rPr lang="pl-PL" sz="2000" dirty="0"/>
              <a:t>L = {w w | w is a bitstring}.</a:t>
            </a:r>
            <a:r>
              <a:rPr lang="en-IN" sz="2000" dirty="0"/>
              <a:t> Show that L is not a context free</a:t>
            </a:r>
            <a:endParaRPr lang="pt-BR" sz="2000" dirty="0">
              <a:solidFill>
                <a:srgbClr val="273239"/>
              </a:solidFill>
              <a:latin typeface="Times New Roman" panose="02020603050405020304" pitchFamily="18" charset="0"/>
              <a:cs typeface="Times New Roman" panose="02020603050405020304" pitchFamily="18" charset="0"/>
            </a:endParaRPr>
          </a:p>
          <a:p>
            <a:r>
              <a:rPr lang="pt-BR" sz="2000" b="1" dirty="0">
                <a:solidFill>
                  <a:srgbClr val="273239"/>
                </a:solidFill>
                <a:latin typeface="Times New Roman" panose="02020603050405020304" pitchFamily="18" charset="0"/>
                <a:cs typeface="Times New Roman" panose="02020603050405020304" pitchFamily="18" charset="0"/>
              </a:rPr>
              <a:t>Step 1: </a:t>
            </a:r>
          </a:p>
          <a:p>
            <a:endParaRPr lang="pt-BR" sz="2000" dirty="0">
              <a:solidFill>
                <a:srgbClr val="273239"/>
              </a:solidFill>
              <a:latin typeface="Times New Roman" panose="02020603050405020304" pitchFamily="18" charset="0"/>
              <a:cs typeface="Times New Roman" panose="02020603050405020304" pitchFamily="18" charset="0"/>
            </a:endParaRPr>
          </a:p>
          <a:p>
            <a:endParaRPr lang="pt-BR" sz="2000" dirty="0">
              <a:solidFill>
                <a:srgbClr val="273239"/>
              </a:solidFill>
              <a:latin typeface="Times New Roman" panose="02020603050405020304" pitchFamily="18" charset="0"/>
              <a:cs typeface="Times New Roman" panose="02020603050405020304" pitchFamily="18" charset="0"/>
            </a:endParaRPr>
          </a:p>
          <a:p>
            <a:r>
              <a:rPr lang="pt-BR" sz="2000" dirty="0">
                <a:solidFill>
                  <a:srgbClr val="273239"/>
                </a:solidFill>
                <a:latin typeface="Times New Roman" panose="02020603050405020304" pitchFamily="18" charset="0"/>
                <a:cs typeface="Times New Roman" panose="02020603050405020304" pitchFamily="18" charset="0"/>
              </a:rPr>
              <a:t>??</a:t>
            </a:r>
          </a:p>
          <a:p>
            <a:r>
              <a:rPr lang="pt-BR" sz="2000" b="1" dirty="0">
                <a:solidFill>
                  <a:srgbClr val="273239"/>
                </a:solidFill>
                <a:latin typeface="Times New Roman" panose="02020603050405020304" pitchFamily="18" charset="0"/>
                <a:cs typeface="Times New Roman" panose="02020603050405020304" pitchFamily="18" charset="0"/>
              </a:rPr>
              <a:t>Step 2:</a:t>
            </a:r>
          </a:p>
          <a:p>
            <a:r>
              <a:rPr lang="pt-BR" sz="1200" dirty="0">
                <a:solidFill>
                  <a:srgbClr val="273239"/>
                </a:solidFill>
                <a:latin typeface="Times New Roman" panose="02020603050405020304" pitchFamily="18" charset="0"/>
                <a:cs typeface="Times New Roman" panose="02020603050405020304" pitchFamily="18" charset="0"/>
              </a:rPr>
              <a:t>??</a:t>
            </a:r>
          </a:p>
          <a:p>
            <a:endParaRPr lang="pt-BR" sz="1200" dirty="0">
              <a:solidFill>
                <a:srgbClr val="273239"/>
              </a:solidFill>
              <a:latin typeface="Times New Roman" panose="02020603050405020304" pitchFamily="18" charset="0"/>
              <a:cs typeface="Times New Roman" panose="02020603050405020304" pitchFamily="18" charset="0"/>
            </a:endParaRPr>
          </a:p>
          <a:p>
            <a:endParaRPr lang="pt-BR" sz="1200" dirty="0">
              <a:solidFill>
                <a:srgbClr val="273239"/>
              </a:solidFill>
              <a:latin typeface="Times New Roman" panose="02020603050405020304" pitchFamily="18" charset="0"/>
              <a:cs typeface="Times New Roman" panose="02020603050405020304" pitchFamily="18" charset="0"/>
            </a:endParaRPr>
          </a:p>
          <a:p>
            <a:r>
              <a:rPr lang="pt-BR" sz="2000" b="1" dirty="0">
                <a:solidFill>
                  <a:srgbClr val="273239"/>
                </a:solidFill>
                <a:latin typeface="Times New Roman" panose="02020603050405020304" pitchFamily="18" charset="0"/>
                <a:cs typeface="Times New Roman" panose="02020603050405020304" pitchFamily="18" charset="0"/>
              </a:rPr>
              <a:t>Step 3:</a:t>
            </a:r>
          </a:p>
          <a:p>
            <a:r>
              <a:rPr lang="en-IN" sz="2000" dirty="0">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473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Closure Properties of CFL</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17</a:t>
            </a:fld>
            <a:endParaRPr lang="en-US" dirty="0"/>
          </a:p>
        </p:txBody>
      </p:sp>
      <p:sp>
        <p:nvSpPr>
          <p:cNvPr id="8" name="TextBox 7">
            <a:extLst>
              <a:ext uri="{FF2B5EF4-FFF2-40B4-BE49-F238E27FC236}">
                <a16:creationId xmlns:a16="http://schemas.microsoft.com/office/drawing/2014/main" id="{B495CAB5-951D-4A1F-A2E2-24A1E570DEE8}"/>
              </a:ext>
            </a:extLst>
          </p:cNvPr>
          <p:cNvSpPr txBox="1"/>
          <p:nvPr/>
        </p:nvSpPr>
        <p:spPr>
          <a:xfrm>
            <a:off x="93724" y="966660"/>
            <a:ext cx="8676456" cy="2646878"/>
          </a:xfrm>
          <a:prstGeom prst="rect">
            <a:avLst/>
          </a:prstGeom>
          <a:noFill/>
        </p:spPr>
        <p:txBody>
          <a:bodyPr wrap="square">
            <a:spAutoFit/>
          </a:bodyPr>
          <a:lstStyle/>
          <a:p>
            <a:r>
              <a:rPr lang="en-IN" sz="2400" b="1" dirty="0"/>
              <a:t>Closure Properties of CFLs</a:t>
            </a:r>
          </a:p>
          <a:p>
            <a:pPr marL="457200" indent="-457200">
              <a:buFont typeface="+mj-lt"/>
              <a:buAutoNum type="arabicPeriod"/>
            </a:pPr>
            <a:r>
              <a:rPr lang="en-US" sz="2400" b="1" dirty="0"/>
              <a:t>CFLs are closed under union</a:t>
            </a:r>
          </a:p>
          <a:p>
            <a:pPr marL="457200" indent="-457200">
              <a:buFont typeface="+mj-lt"/>
              <a:buAutoNum type="arabicPeriod"/>
            </a:pPr>
            <a:r>
              <a:rPr lang="en-US" sz="2400" b="1" dirty="0"/>
              <a:t>CFLs are closed under concatenation</a:t>
            </a:r>
          </a:p>
          <a:p>
            <a:pPr marL="457200" indent="-457200">
              <a:buFont typeface="+mj-lt"/>
              <a:buAutoNum type="arabicPeriod"/>
            </a:pPr>
            <a:r>
              <a:rPr lang="en-US" sz="2400" b="1" dirty="0"/>
              <a:t>CFLs are closed under closure</a:t>
            </a:r>
          </a:p>
          <a:p>
            <a:pPr marL="457200" indent="-457200">
              <a:buFont typeface="+mj-lt"/>
              <a:buAutoNum type="arabicPeriod"/>
            </a:pPr>
            <a:r>
              <a:rPr lang="en-US" sz="2400" b="1" dirty="0"/>
              <a:t>CFLs are not closed under intersection</a:t>
            </a:r>
          </a:p>
          <a:p>
            <a:pPr marL="457200" indent="-457200">
              <a:buFont typeface="+mj-lt"/>
              <a:buAutoNum type="arabicPeriod"/>
            </a:pPr>
            <a:r>
              <a:rPr lang="en-US" sz="2400" b="1" dirty="0"/>
              <a:t>CFLs are not closed under complement</a:t>
            </a:r>
            <a:endParaRPr lang="en-IN" sz="2400" b="1" dirty="0"/>
          </a:p>
          <a:p>
            <a:endParaRPr lang="en-IN"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74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Push Down Automata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18</a:t>
            </a:fld>
            <a:endParaRPr lang="en-US" dirty="0"/>
          </a:p>
        </p:txBody>
      </p:sp>
      <p:sp>
        <p:nvSpPr>
          <p:cNvPr id="9" name="TextBox 8">
            <a:extLst>
              <a:ext uri="{FF2B5EF4-FFF2-40B4-BE49-F238E27FC236}">
                <a16:creationId xmlns:a16="http://schemas.microsoft.com/office/drawing/2014/main" id="{5AF70CF7-7224-4F1C-8B92-B15D1FDC212F}"/>
              </a:ext>
            </a:extLst>
          </p:cNvPr>
          <p:cNvSpPr txBox="1"/>
          <p:nvPr/>
        </p:nvSpPr>
        <p:spPr>
          <a:xfrm>
            <a:off x="613101" y="1233345"/>
            <a:ext cx="7884973" cy="1446550"/>
          </a:xfrm>
          <a:prstGeom prst="rect">
            <a:avLst/>
          </a:prstGeom>
          <a:noFill/>
          <a:ln>
            <a:solidFill>
              <a:schemeClr val="tx1"/>
            </a:solidFill>
          </a:ln>
        </p:spPr>
        <p:txBody>
          <a:bodyPr wrap="square">
            <a:spAutoFit/>
          </a:bodyPr>
          <a:lstStyle/>
          <a:p>
            <a:pPr algn="just"/>
            <a:r>
              <a:rPr lang="en-US" sz="2200" dirty="0">
                <a:latin typeface="Times New Roman" panose="02020603050405020304" pitchFamily="18" charset="0"/>
                <a:cs typeface="Times New Roman" panose="02020603050405020304" pitchFamily="18" charset="0"/>
              </a:rPr>
              <a:t>The concept Push Down Automata (PDAs) is useful in designing parsers or syntax </a:t>
            </a:r>
            <a:r>
              <a:rPr lang="en-US" sz="2200" dirty="0" err="1">
                <a:latin typeface="Times New Roman" panose="02020603050405020304" pitchFamily="18" charset="0"/>
                <a:cs typeface="Times New Roman" panose="02020603050405020304" pitchFamily="18" charset="0"/>
              </a:rPr>
              <a:t>analysers</a:t>
            </a:r>
            <a:r>
              <a:rPr lang="en-US" sz="2200" dirty="0">
                <a:latin typeface="Times New Roman" panose="02020603050405020304" pitchFamily="18" charset="0"/>
                <a:cs typeface="Times New Roman" panose="02020603050405020304" pitchFamily="18" charset="0"/>
              </a:rPr>
              <a:t>. A parser verifies the syntax of the text. Parsing is a part of the compilation process. So, knowledge of PDAs is useful in compiler design</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40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Push Down Automata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19</a:t>
            </a:fld>
            <a:endParaRPr lang="en-US" dirty="0"/>
          </a:p>
        </p:txBody>
      </p:sp>
      <p:sp>
        <p:nvSpPr>
          <p:cNvPr id="8" name="TextBox 7">
            <a:extLst>
              <a:ext uri="{FF2B5EF4-FFF2-40B4-BE49-F238E27FC236}">
                <a16:creationId xmlns:a16="http://schemas.microsoft.com/office/drawing/2014/main" id="{4C7A89C2-D7B1-40AB-8849-BCBC7BDD8F1F}"/>
              </a:ext>
            </a:extLst>
          </p:cNvPr>
          <p:cNvSpPr txBox="1"/>
          <p:nvPr/>
        </p:nvSpPr>
        <p:spPr>
          <a:xfrm>
            <a:off x="251520" y="1183631"/>
            <a:ext cx="8531264" cy="4924425"/>
          </a:xfrm>
          <a:prstGeom prst="rect">
            <a:avLst/>
          </a:prstGeom>
          <a:noFill/>
          <a:ln>
            <a:solidFill>
              <a:schemeClr val="tx1"/>
            </a:solidFill>
          </a:ln>
        </p:spPr>
        <p:txBody>
          <a:bodyPr wrap="square">
            <a:spAutoFit/>
          </a:bodyPr>
          <a:lstStyle/>
          <a:p>
            <a:r>
              <a:rPr lang="en-US" sz="2200" b="1" u="sng" dirty="0">
                <a:latin typeface="Times New Roman" panose="02020603050405020304" pitchFamily="18" charset="0"/>
                <a:cs typeface="Times New Roman" panose="02020603050405020304" pitchFamily="18" charset="0"/>
              </a:rPr>
              <a:t>PDA consists of three components: </a:t>
            </a:r>
          </a:p>
          <a:p>
            <a:endParaRPr lang="en-US" sz="2200" dirty="0">
              <a:latin typeface="Times New Roman" panose="02020603050405020304" pitchFamily="18" charset="0"/>
              <a:cs typeface="Times New Roman" panose="02020603050405020304" pitchFamily="18" charset="0"/>
            </a:endParaRPr>
          </a:p>
          <a:p>
            <a:pPr marL="457200" indent="-457200">
              <a:buAutoNum type="arabicParenR"/>
            </a:pPr>
            <a:r>
              <a:rPr lang="en-US" sz="2200" b="1" dirty="0">
                <a:latin typeface="Times New Roman" panose="02020603050405020304" pitchFamily="18" charset="0"/>
                <a:cs typeface="Times New Roman" panose="02020603050405020304" pitchFamily="18" charset="0"/>
              </a:rPr>
              <a:t>An input tape</a:t>
            </a:r>
          </a:p>
          <a:p>
            <a:r>
              <a:rPr lang="en-US" sz="2400" dirty="0">
                <a:latin typeface="Times New Roman" panose="02020603050405020304" pitchFamily="18" charset="0"/>
                <a:cs typeface="Times New Roman" panose="02020603050405020304" pitchFamily="18" charset="0"/>
              </a:rPr>
              <a:t>“The input tape consists of a linear configuration of cells each of which contains a character from the input alphabet”</a:t>
            </a:r>
          </a:p>
          <a:p>
            <a:endParaRPr lang="en-US" sz="24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2) a finite control </a:t>
            </a:r>
          </a:p>
          <a:p>
            <a:pPr algn="just"/>
            <a:r>
              <a:rPr lang="en-US" sz="2200" dirty="0">
                <a:latin typeface="Times New Roman" panose="02020603050405020304" pitchFamily="18" charset="0"/>
                <a:cs typeface="Times New Roman" panose="02020603050405020304" pitchFamily="18" charset="0"/>
              </a:rPr>
              <a:t>The control unit has some pointer (head) which points the current symbol that is to be read. The head positioned over the current stack element can read and write special stack characters from that position</a:t>
            </a:r>
          </a:p>
          <a:p>
            <a:pPr algn="just"/>
            <a:endParaRPr lang="en-US" sz="2200" dirty="0">
              <a:latin typeface="Times New Roman" panose="02020603050405020304" pitchFamily="18" charset="0"/>
              <a:cs typeface="Times New Roman" panose="02020603050405020304" pitchFamily="18" charset="0"/>
            </a:endParaRPr>
          </a:p>
          <a:p>
            <a:pPr marL="457200" indent="-457200" algn="just">
              <a:buAutoNum type="arabicParenR" startAt="3"/>
            </a:pPr>
            <a:r>
              <a:rPr lang="en-US" sz="2200" b="1" dirty="0">
                <a:latin typeface="Times New Roman" panose="02020603050405020304" pitchFamily="18" charset="0"/>
                <a:cs typeface="Times New Roman" panose="02020603050405020304" pitchFamily="18" charset="0"/>
              </a:rPr>
              <a:t>a stack structure.</a:t>
            </a:r>
          </a:p>
          <a:p>
            <a:pPr algn="just"/>
            <a:r>
              <a:rPr lang="en-US" sz="2200" dirty="0">
                <a:latin typeface="Times New Roman" panose="02020603050405020304" pitchFamily="18" charset="0"/>
                <a:cs typeface="Times New Roman" panose="02020603050405020304" pitchFamily="18" charset="0"/>
              </a:rPr>
              <a:t>The stack is also a sequential structure that has a first element and grows in either direction from the other end</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10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IN" sz="32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Greibach</a:t>
            </a:r>
            <a:r>
              <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Normal Form</a:t>
            </a: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a:t>
            </a:fld>
            <a:endParaRPr lang="en-US" dirty="0"/>
          </a:p>
        </p:txBody>
      </p:sp>
      <p:sp>
        <p:nvSpPr>
          <p:cNvPr id="9" name="TextBox 8">
            <a:extLst>
              <a:ext uri="{FF2B5EF4-FFF2-40B4-BE49-F238E27FC236}">
                <a16:creationId xmlns:a16="http://schemas.microsoft.com/office/drawing/2014/main" id="{A7ED64D1-FE13-4B6E-8BAF-68ACFCD6F39E}"/>
              </a:ext>
            </a:extLst>
          </p:cNvPr>
          <p:cNvSpPr txBox="1"/>
          <p:nvPr/>
        </p:nvSpPr>
        <p:spPr>
          <a:xfrm>
            <a:off x="323528" y="1600060"/>
            <a:ext cx="8064896" cy="3326167"/>
          </a:xfrm>
          <a:prstGeom prst="rect">
            <a:avLst/>
          </a:prstGeom>
          <a:noFill/>
          <a:ln>
            <a:solidFill>
              <a:schemeClr val="tx1"/>
            </a:solidFill>
          </a:ln>
        </p:spPr>
        <p:txBody>
          <a:bodyPr wrap="square">
            <a:spAutoFit/>
          </a:bodyPr>
          <a:lstStyle/>
          <a:p>
            <a:pPr algn="just">
              <a:lnSpc>
                <a:spcPct val="107000"/>
              </a:lnSpc>
              <a:spcAft>
                <a:spcPts val="8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Lemma1 (Substitution rule)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Let G = {V, T, P, S} be a CFG.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Let A → Bα be a production in P if there is a production B → β1 | β2 | β3 | β4 ……….</a:t>
            </a: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Then the equivalent grammar can be obtained by substituting B in A. </a:t>
            </a:r>
          </a:p>
          <a:p>
            <a:pPr algn="just">
              <a:lnSpc>
                <a:spcPct val="107000"/>
              </a:lnSpc>
              <a:spcAft>
                <a:spcPts val="800"/>
              </a:spcAf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resulting grammar is A → β1 α | β2 α | β3 α | β4 α</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2563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Push Down Automata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20</a:t>
            </a:fld>
            <a:endParaRPr lang="en-US" dirty="0"/>
          </a:p>
        </p:txBody>
      </p:sp>
      <p:pic>
        <p:nvPicPr>
          <p:cNvPr id="7" name="Picture 6">
            <a:extLst>
              <a:ext uri="{FF2B5EF4-FFF2-40B4-BE49-F238E27FC236}">
                <a16:creationId xmlns:a16="http://schemas.microsoft.com/office/drawing/2014/main" id="{210FC58A-F233-477F-B618-3B6DD7EA1A59}"/>
              </a:ext>
            </a:extLst>
          </p:cNvPr>
          <p:cNvPicPr>
            <a:picLocks noChangeAspect="1"/>
          </p:cNvPicPr>
          <p:nvPr/>
        </p:nvPicPr>
        <p:blipFill>
          <a:blip r:embed="rId2"/>
          <a:stretch>
            <a:fillRect/>
          </a:stretch>
        </p:blipFill>
        <p:spPr>
          <a:xfrm>
            <a:off x="1552575" y="1428750"/>
            <a:ext cx="6038850" cy="4000500"/>
          </a:xfrm>
          <a:prstGeom prst="rect">
            <a:avLst/>
          </a:prstGeom>
        </p:spPr>
      </p:pic>
    </p:spTree>
    <p:extLst>
      <p:ext uri="{BB962C8B-B14F-4D97-AF65-F5344CB8AC3E}">
        <p14:creationId xmlns:p14="http://schemas.microsoft.com/office/powerpoint/2010/main" val="1510289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Push Down Automata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21</a:t>
            </a:fld>
            <a:endParaRPr lang="en-US" dirty="0"/>
          </a:p>
        </p:txBody>
      </p:sp>
      <p:pic>
        <p:nvPicPr>
          <p:cNvPr id="8" name="Picture 7">
            <a:extLst>
              <a:ext uri="{FF2B5EF4-FFF2-40B4-BE49-F238E27FC236}">
                <a16:creationId xmlns:a16="http://schemas.microsoft.com/office/drawing/2014/main" id="{A113C737-88BD-45B8-80B3-B1D36FBABB56}"/>
              </a:ext>
            </a:extLst>
          </p:cNvPr>
          <p:cNvPicPr>
            <a:picLocks noChangeAspect="1"/>
          </p:cNvPicPr>
          <p:nvPr/>
        </p:nvPicPr>
        <p:blipFill>
          <a:blip r:embed="rId2"/>
          <a:stretch>
            <a:fillRect/>
          </a:stretch>
        </p:blipFill>
        <p:spPr>
          <a:xfrm>
            <a:off x="19105" y="980729"/>
            <a:ext cx="9128556" cy="4529322"/>
          </a:xfrm>
          <a:prstGeom prst="rect">
            <a:avLst/>
          </a:prstGeom>
        </p:spPr>
      </p:pic>
    </p:spTree>
    <p:extLst>
      <p:ext uri="{BB962C8B-B14F-4D97-AF65-F5344CB8AC3E}">
        <p14:creationId xmlns:p14="http://schemas.microsoft.com/office/powerpoint/2010/main" val="358168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Push Down Automata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22</a:t>
            </a:fld>
            <a:endParaRPr lang="en-US" dirty="0"/>
          </a:p>
        </p:txBody>
      </p:sp>
      <p:pic>
        <p:nvPicPr>
          <p:cNvPr id="7" name="Picture 6">
            <a:extLst>
              <a:ext uri="{FF2B5EF4-FFF2-40B4-BE49-F238E27FC236}">
                <a16:creationId xmlns:a16="http://schemas.microsoft.com/office/drawing/2014/main" id="{38218D43-32AF-464F-B70A-5DE8F37CD224}"/>
              </a:ext>
            </a:extLst>
          </p:cNvPr>
          <p:cNvPicPr>
            <a:picLocks noChangeAspect="1"/>
          </p:cNvPicPr>
          <p:nvPr/>
        </p:nvPicPr>
        <p:blipFill>
          <a:blip r:embed="rId2"/>
          <a:stretch>
            <a:fillRect/>
          </a:stretch>
        </p:blipFill>
        <p:spPr>
          <a:xfrm>
            <a:off x="1709737" y="1885950"/>
            <a:ext cx="5724525" cy="3086100"/>
          </a:xfrm>
          <a:prstGeom prst="rect">
            <a:avLst/>
          </a:prstGeom>
        </p:spPr>
      </p:pic>
    </p:spTree>
    <p:extLst>
      <p:ext uri="{BB962C8B-B14F-4D97-AF65-F5344CB8AC3E}">
        <p14:creationId xmlns:p14="http://schemas.microsoft.com/office/powerpoint/2010/main" val="281342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Push Down Automata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23</a:t>
            </a:fld>
            <a:endParaRPr lang="en-US" dirty="0"/>
          </a:p>
        </p:txBody>
      </p:sp>
      <p:pic>
        <p:nvPicPr>
          <p:cNvPr id="7" name="Picture 6">
            <a:extLst>
              <a:ext uri="{FF2B5EF4-FFF2-40B4-BE49-F238E27FC236}">
                <a16:creationId xmlns:a16="http://schemas.microsoft.com/office/drawing/2014/main" id="{38218D43-32AF-464F-B70A-5DE8F37CD224}"/>
              </a:ext>
            </a:extLst>
          </p:cNvPr>
          <p:cNvPicPr>
            <a:picLocks noChangeAspect="1"/>
          </p:cNvPicPr>
          <p:nvPr/>
        </p:nvPicPr>
        <p:blipFill>
          <a:blip r:embed="rId2"/>
          <a:stretch>
            <a:fillRect/>
          </a:stretch>
        </p:blipFill>
        <p:spPr>
          <a:xfrm>
            <a:off x="1331640" y="1052736"/>
            <a:ext cx="5724525" cy="3086100"/>
          </a:xfrm>
          <a:prstGeom prst="rect">
            <a:avLst/>
          </a:prstGeom>
        </p:spPr>
      </p:pic>
      <p:pic>
        <p:nvPicPr>
          <p:cNvPr id="8" name="Picture 7">
            <a:extLst>
              <a:ext uri="{FF2B5EF4-FFF2-40B4-BE49-F238E27FC236}">
                <a16:creationId xmlns:a16="http://schemas.microsoft.com/office/drawing/2014/main" id="{A1318E1B-C816-47A9-888F-F67281E31A2E}"/>
              </a:ext>
            </a:extLst>
          </p:cNvPr>
          <p:cNvPicPr>
            <a:picLocks noChangeAspect="1"/>
          </p:cNvPicPr>
          <p:nvPr/>
        </p:nvPicPr>
        <p:blipFill>
          <a:blip r:embed="rId3"/>
          <a:stretch>
            <a:fillRect/>
          </a:stretch>
        </p:blipFill>
        <p:spPr>
          <a:xfrm>
            <a:off x="109710" y="4581128"/>
            <a:ext cx="8854778" cy="1804366"/>
          </a:xfrm>
          <a:prstGeom prst="rect">
            <a:avLst/>
          </a:prstGeom>
        </p:spPr>
      </p:pic>
    </p:spTree>
    <p:extLst>
      <p:ext uri="{BB962C8B-B14F-4D97-AF65-F5344CB8AC3E}">
        <p14:creationId xmlns:p14="http://schemas.microsoft.com/office/powerpoint/2010/main" val="244010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Instantaneous Description of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24</a:t>
            </a:fld>
            <a:endParaRPr lang="en-US" dirty="0"/>
          </a:p>
        </p:txBody>
      </p:sp>
      <p:pic>
        <p:nvPicPr>
          <p:cNvPr id="8" name="Picture 7">
            <a:extLst>
              <a:ext uri="{FF2B5EF4-FFF2-40B4-BE49-F238E27FC236}">
                <a16:creationId xmlns:a16="http://schemas.microsoft.com/office/drawing/2014/main" id="{A1318E1B-C816-47A9-888F-F67281E31A2E}"/>
              </a:ext>
            </a:extLst>
          </p:cNvPr>
          <p:cNvPicPr>
            <a:picLocks noChangeAspect="1"/>
          </p:cNvPicPr>
          <p:nvPr/>
        </p:nvPicPr>
        <p:blipFill>
          <a:blip r:embed="rId2"/>
          <a:stretch>
            <a:fillRect/>
          </a:stretch>
        </p:blipFill>
        <p:spPr>
          <a:xfrm>
            <a:off x="246575" y="4231843"/>
            <a:ext cx="8689060" cy="2005469"/>
          </a:xfrm>
          <a:prstGeom prst="rect">
            <a:avLst/>
          </a:prstGeom>
        </p:spPr>
      </p:pic>
      <p:sp>
        <p:nvSpPr>
          <p:cNvPr id="11" name="TextBox 10">
            <a:extLst>
              <a:ext uri="{FF2B5EF4-FFF2-40B4-BE49-F238E27FC236}">
                <a16:creationId xmlns:a16="http://schemas.microsoft.com/office/drawing/2014/main" id="{45027EBD-CE9A-404B-8549-DE7D056BE378}"/>
              </a:ext>
            </a:extLst>
          </p:cNvPr>
          <p:cNvSpPr txBox="1"/>
          <p:nvPr/>
        </p:nvSpPr>
        <p:spPr>
          <a:xfrm>
            <a:off x="251929" y="973290"/>
            <a:ext cx="8530855" cy="2800767"/>
          </a:xfrm>
          <a:prstGeom prst="rect">
            <a:avLst/>
          </a:prstGeom>
          <a:noFill/>
          <a:ln>
            <a:solidFill>
              <a:schemeClr val="tx1"/>
            </a:solidFill>
          </a:ln>
        </p:spPr>
        <p:txBody>
          <a:bodyPr wrap="square">
            <a:spAutoFit/>
          </a:bodyPr>
          <a:lstStyle/>
          <a:p>
            <a:pPr algn="l" fontAlgn="base"/>
            <a:r>
              <a:rPr lang="en-US" sz="2200" b="1" i="0" dirty="0">
                <a:solidFill>
                  <a:srgbClr val="273239"/>
                </a:solidFill>
                <a:effectLst/>
                <a:latin typeface="Times New Roman" panose="02020603050405020304" pitchFamily="18" charset="0"/>
                <a:cs typeface="Times New Roman" panose="02020603050405020304" pitchFamily="18" charset="0"/>
              </a:rPr>
              <a:t>Instantaneous Description (ID) </a:t>
            </a:r>
            <a:r>
              <a:rPr lang="en-US" sz="2200" b="0" i="0" dirty="0">
                <a:solidFill>
                  <a:srgbClr val="273239"/>
                </a:solidFill>
                <a:effectLst/>
                <a:latin typeface="Times New Roman" panose="02020603050405020304" pitchFamily="18" charset="0"/>
                <a:cs typeface="Times New Roman" panose="02020603050405020304" pitchFamily="18" charset="0"/>
              </a:rPr>
              <a:t>is an informal notation of how a PDA “computes” a input string and make a decision that string is accepted or rejected. </a:t>
            </a:r>
          </a:p>
          <a:p>
            <a:pPr algn="l" fontAlgn="base"/>
            <a:endParaRPr lang="en-US" sz="2200" b="0" i="0" dirty="0">
              <a:solidFill>
                <a:srgbClr val="273239"/>
              </a:solidFill>
              <a:effectLst/>
              <a:latin typeface="Times New Roman" panose="02020603050405020304" pitchFamily="18" charset="0"/>
              <a:cs typeface="Times New Roman" panose="02020603050405020304" pitchFamily="18" charset="0"/>
            </a:endParaRPr>
          </a:p>
          <a:p>
            <a:pPr algn="l" fontAlgn="base"/>
            <a:r>
              <a:rPr lang="en-US" sz="2200" b="0" i="0" dirty="0">
                <a:solidFill>
                  <a:srgbClr val="273239"/>
                </a:solidFill>
                <a:effectLst/>
                <a:latin typeface="Times New Roman" panose="02020603050405020304" pitchFamily="18" charset="0"/>
                <a:cs typeface="Times New Roman" panose="02020603050405020304" pitchFamily="18" charset="0"/>
              </a:rPr>
              <a:t>A ID is a triple (q, w, α), where: </a:t>
            </a:r>
            <a:br>
              <a:rPr lang="en-US" sz="2200" b="0" i="0" dirty="0">
                <a:solidFill>
                  <a:srgbClr val="273239"/>
                </a:solidFill>
                <a:effectLst/>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1. q is the current state. </a:t>
            </a:r>
            <a:br>
              <a:rPr lang="en-US" sz="2200" b="0" i="0" dirty="0">
                <a:solidFill>
                  <a:srgbClr val="273239"/>
                </a:solidFill>
                <a:effectLst/>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2. w is the remaining input. </a:t>
            </a:r>
            <a:br>
              <a:rPr lang="en-US" sz="2200" b="0" i="0" dirty="0">
                <a:solidFill>
                  <a:srgbClr val="273239"/>
                </a:solidFill>
                <a:effectLst/>
                <a:latin typeface="Times New Roman" panose="02020603050405020304" pitchFamily="18" charset="0"/>
                <a:cs typeface="Times New Roman" panose="02020603050405020304" pitchFamily="18" charset="0"/>
              </a:rPr>
            </a:br>
            <a:r>
              <a:rPr lang="en-US" sz="2200" b="0" i="0" dirty="0">
                <a:solidFill>
                  <a:srgbClr val="273239"/>
                </a:solidFill>
                <a:effectLst/>
                <a:latin typeface="Times New Roman" panose="02020603050405020304" pitchFamily="18" charset="0"/>
                <a:cs typeface="Times New Roman" panose="02020603050405020304" pitchFamily="18" charset="0"/>
              </a:rPr>
              <a:t>3.α is the stack contents, top at the left.</a:t>
            </a:r>
          </a:p>
        </p:txBody>
      </p:sp>
    </p:spTree>
    <p:extLst>
      <p:ext uri="{BB962C8B-B14F-4D97-AF65-F5344CB8AC3E}">
        <p14:creationId xmlns:p14="http://schemas.microsoft.com/office/powerpoint/2010/main" val="358065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Language Accepted by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25</a:t>
            </a:fld>
            <a:endParaRPr lang="en-US" dirty="0"/>
          </a:p>
        </p:txBody>
      </p:sp>
      <p:sp>
        <p:nvSpPr>
          <p:cNvPr id="9" name="TextBox 8">
            <a:extLst>
              <a:ext uri="{FF2B5EF4-FFF2-40B4-BE49-F238E27FC236}">
                <a16:creationId xmlns:a16="http://schemas.microsoft.com/office/drawing/2014/main" id="{83AB998C-5657-48E6-810A-C1300496030E}"/>
              </a:ext>
            </a:extLst>
          </p:cNvPr>
          <p:cNvSpPr txBox="1"/>
          <p:nvPr/>
        </p:nvSpPr>
        <p:spPr>
          <a:xfrm>
            <a:off x="251520" y="1340768"/>
            <a:ext cx="8114858" cy="3816429"/>
          </a:xfrm>
          <a:prstGeom prst="rect">
            <a:avLst/>
          </a:prstGeom>
          <a:noFill/>
        </p:spPr>
        <p:txBody>
          <a:bodyPr wrap="square">
            <a:spAutoFit/>
          </a:bodyPr>
          <a:lstStyle/>
          <a:p>
            <a:pPr algn="just"/>
            <a:r>
              <a:rPr lang="en-US" sz="2200" b="1" dirty="0">
                <a:latin typeface="Times New Roman" panose="02020603050405020304" pitchFamily="18" charset="0"/>
                <a:cs typeface="Times New Roman" panose="02020603050405020304" pitchFamily="18" charset="0"/>
              </a:rPr>
              <a:t>A language can be accepted by a PDA using two approaches</a:t>
            </a:r>
            <a:r>
              <a:rPr lang="en-US" sz="2200" dirty="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 1. Acceptance by final state: </a:t>
            </a:r>
          </a:p>
          <a:p>
            <a:pPr algn="just"/>
            <a:r>
              <a:rPr lang="en-US" sz="2200" dirty="0">
                <a:latin typeface="Times New Roman" panose="02020603050405020304" pitchFamily="18" charset="0"/>
                <a:cs typeface="Times New Roman" panose="02020603050405020304" pitchFamily="18" charset="0"/>
              </a:rPr>
              <a:t>The PDA accepts its input by consuming it and finally it enters the final state. </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2. Acceptance by empty stack: </a:t>
            </a:r>
          </a:p>
          <a:p>
            <a:pPr algn="just"/>
            <a:r>
              <a:rPr lang="en-US" sz="2200" dirty="0">
                <a:latin typeface="Times New Roman" panose="02020603050405020304" pitchFamily="18" charset="0"/>
                <a:cs typeface="Times New Roman" panose="02020603050405020304" pitchFamily="18" charset="0"/>
              </a:rPr>
              <a:t>On reading the input string from the initial configuration for some PDA, the stack of PDA becomes empty</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6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 of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26</a:t>
            </a:fld>
            <a:endParaRPr lang="en-US" dirty="0"/>
          </a:p>
        </p:txBody>
      </p:sp>
      <p:pic>
        <p:nvPicPr>
          <p:cNvPr id="7" name="Picture 6">
            <a:extLst>
              <a:ext uri="{FF2B5EF4-FFF2-40B4-BE49-F238E27FC236}">
                <a16:creationId xmlns:a16="http://schemas.microsoft.com/office/drawing/2014/main" id="{8DDAA476-0431-4D3E-9CCE-DADB75BC3A3A}"/>
              </a:ext>
            </a:extLst>
          </p:cNvPr>
          <p:cNvPicPr>
            <a:picLocks noChangeAspect="1"/>
          </p:cNvPicPr>
          <p:nvPr/>
        </p:nvPicPr>
        <p:blipFill>
          <a:blip r:embed="rId2"/>
          <a:stretch>
            <a:fillRect/>
          </a:stretch>
        </p:blipFill>
        <p:spPr>
          <a:xfrm>
            <a:off x="190500" y="1681162"/>
            <a:ext cx="8763000" cy="3495675"/>
          </a:xfrm>
          <a:prstGeom prst="rect">
            <a:avLst/>
          </a:prstGeom>
        </p:spPr>
      </p:pic>
    </p:spTree>
    <p:extLst>
      <p:ext uri="{BB962C8B-B14F-4D97-AF65-F5344CB8AC3E}">
        <p14:creationId xmlns:p14="http://schemas.microsoft.com/office/powerpoint/2010/main" val="295222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 of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27</a:t>
            </a:fld>
            <a:endParaRPr lang="en-US" dirty="0"/>
          </a:p>
        </p:txBody>
      </p:sp>
      <p:pic>
        <p:nvPicPr>
          <p:cNvPr id="8" name="Picture 7">
            <a:extLst>
              <a:ext uri="{FF2B5EF4-FFF2-40B4-BE49-F238E27FC236}">
                <a16:creationId xmlns:a16="http://schemas.microsoft.com/office/drawing/2014/main" id="{A20D3103-EA57-4F12-96EC-D42CC4E39955}"/>
              </a:ext>
            </a:extLst>
          </p:cNvPr>
          <p:cNvPicPr>
            <a:picLocks noChangeAspect="1"/>
          </p:cNvPicPr>
          <p:nvPr/>
        </p:nvPicPr>
        <p:blipFill>
          <a:blip r:embed="rId2"/>
          <a:stretch>
            <a:fillRect/>
          </a:stretch>
        </p:blipFill>
        <p:spPr>
          <a:xfrm>
            <a:off x="19105" y="1052736"/>
            <a:ext cx="8763679" cy="824087"/>
          </a:xfrm>
          <a:prstGeom prst="rect">
            <a:avLst/>
          </a:prstGeom>
        </p:spPr>
      </p:pic>
      <p:pic>
        <p:nvPicPr>
          <p:cNvPr id="10" name="Picture 9">
            <a:extLst>
              <a:ext uri="{FF2B5EF4-FFF2-40B4-BE49-F238E27FC236}">
                <a16:creationId xmlns:a16="http://schemas.microsoft.com/office/drawing/2014/main" id="{30068796-72FF-42AE-B613-479278B72CC3}"/>
              </a:ext>
            </a:extLst>
          </p:cNvPr>
          <p:cNvPicPr>
            <a:picLocks noChangeAspect="1"/>
          </p:cNvPicPr>
          <p:nvPr/>
        </p:nvPicPr>
        <p:blipFill>
          <a:blip r:embed="rId3"/>
          <a:stretch>
            <a:fillRect/>
          </a:stretch>
        </p:blipFill>
        <p:spPr>
          <a:xfrm>
            <a:off x="1475656" y="2160249"/>
            <a:ext cx="2752725" cy="3981450"/>
          </a:xfrm>
          <a:prstGeom prst="rect">
            <a:avLst/>
          </a:prstGeom>
        </p:spPr>
      </p:pic>
    </p:spTree>
    <p:extLst>
      <p:ext uri="{BB962C8B-B14F-4D97-AF65-F5344CB8AC3E}">
        <p14:creationId xmlns:p14="http://schemas.microsoft.com/office/powerpoint/2010/main" val="237717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 of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28</a:t>
            </a:fld>
            <a:endParaRPr lang="en-US" dirty="0"/>
          </a:p>
        </p:txBody>
      </p:sp>
      <p:pic>
        <p:nvPicPr>
          <p:cNvPr id="5" name="Picture 4">
            <a:extLst>
              <a:ext uri="{FF2B5EF4-FFF2-40B4-BE49-F238E27FC236}">
                <a16:creationId xmlns:a16="http://schemas.microsoft.com/office/drawing/2014/main" id="{F0BAF531-772E-44A6-BC40-4727F156B862}"/>
              </a:ext>
            </a:extLst>
          </p:cNvPr>
          <p:cNvPicPr>
            <a:picLocks noChangeAspect="1"/>
          </p:cNvPicPr>
          <p:nvPr/>
        </p:nvPicPr>
        <p:blipFill>
          <a:blip r:embed="rId2"/>
          <a:stretch>
            <a:fillRect/>
          </a:stretch>
        </p:blipFill>
        <p:spPr>
          <a:xfrm>
            <a:off x="395536" y="1196752"/>
            <a:ext cx="6858000" cy="819150"/>
          </a:xfrm>
          <a:prstGeom prst="rect">
            <a:avLst/>
          </a:prstGeom>
        </p:spPr>
      </p:pic>
      <p:pic>
        <p:nvPicPr>
          <p:cNvPr id="9" name="Picture 8">
            <a:extLst>
              <a:ext uri="{FF2B5EF4-FFF2-40B4-BE49-F238E27FC236}">
                <a16:creationId xmlns:a16="http://schemas.microsoft.com/office/drawing/2014/main" id="{EB5CD2ED-3598-48D6-B8FD-E6631EFA8395}"/>
              </a:ext>
            </a:extLst>
          </p:cNvPr>
          <p:cNvPicPr>
            <a:picLocks noChangeAspect="1"/>
          </p:cNvPicPr>
          <p:nvPr/>
        </p:nvPicPr>
        <p:blipFill>
          <a:blip r:embed="rId3"/>
          <a:stretch>
            <a:fillRect/>
          </a:stretch>
        </p:blipFill>
        <p:spPr>
          <a:xfrm>
            <a:off x="785812" y="2205037"/>
            <a:ext cx="7572375" cy="2447925"/>
          </a:xfrm>
          <a:prstGeom prst="rect">
            <a:avLst/>
          </a:prstGeom>
        </p:spPr>
      </p:pic>
      <p:pic>
        <p:nvPicPr>
          <p:cNvPr id="11" name="Picture 10">
            <a:extLst>
              <a:ext uri="{FF2B5EF4-FFF2-40B4-BE49-F238E27FC236}">
                <a16:creationId xmlns:a16="http://schemas.microsoft.com/office/drawing/2014/main" id="{D422ED25-C145-4D49-85BE-5D394F1884CA}"/>
              </a:ext>
            </a:extLst>
          </p:cNvPr>
          <p:cNvPicPr>
            <a:picLocks noChangeAspect="1"/>
          </p:cNvPicPr>
          <p:nvPr/>
        </p:nvPicPr>
        <p:blipFill>
          <a:blip r:embed="rId4"/>
          <a:stretch>
            <a:fillRect/>
          </a:stretch>
        </p:blipFill>
        <p:spPr>
          <a:xfrm>
            <a:off x="3933219" y="4631220"/>
            <a:ext cx="2628900" cy="1076325"/>
          </a:xfrm>
          <a:prstGeom prst="rect">
            <a:avLst/>
          </a:prstGeom>
        </p:spPr>
      </p:pic>
    </p:spTree>
    <p:extLst>
      <p:ext uri="{BB962C8B-B14F-4D97-AF65-F5344CB8AC3E}">
        <p14:creationId xmlns:p14="http://schemas.microsoft.com/office/powerpoint/2010/main" val="84323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 of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29</a:t>
            </a:fld>
            <a:endParaRPr lang="en-US" dirty="0"/>
          </a:p>
        </p:txBody>
      </p:sp>
      <p:pic>
        <p:nvPicPr>
          <p:cNvPr id="8" name="Picture 7">
            <a:extLst>
              <a:ext uri="{FF2B5EF4-FFF2-40B4-BE49-F238E27FC236}">
                <a16:creationId xmlns:a16="http://schemas.microsoft.com/office/drawing/2014/main" id="{8CF0E205-3058-47E6-8CE1-2F79295672FC}"/>
              </a:ext>
            </a:extLst>
          </p:cNvPr>
          <p:cNvPicPr>
            <a:picLocks noChangeAspect="1"/>
          </p:cNvPicPr>
          <p:nvPr/>
        </p:nvPicPr>
        <p:blipFill>
          <a:blip r:embed="rId2"/>
          <a:stretch>
            <a:fillRect/>
          </a:stretch>
        </p:blipFill>
        <p:spPr>
          <a:xfrm>
            <a:off x="602908" y="1087975"/>
            <a:ext cx="6924675" cy="714375"/>
          </a:xfrm>
          <a:prstGeom prst="rect">
            <a:avLst/>
          </a:prstGeom>
        </p:spPr>
      </p:pic>
      <p:pic>
        <p:nvPicPr>
          <p:cNvPr id="12" name="Picture 11">
            <a:extLst>
              <a:ext uri="{FF2B5EF4-FFF2-40B4-BE49-F238E27FC236}">
                <a16:creationId xmlns:a16="http://schemas.microsoft.com/office/drawing/2014/main" id="{1D2ED28C-1CB5-48E2-AD2E-5123E1DED1CA}"/>
              </a:ext>
            </a:extLst>
          </p:cNvPr>
          <p:cNvPicPr>
            <a:picLocks noChangeAspect="1"/>
          </p:cNvPicPr>
          <p:nvPr/>
        </p:nvPicPr>
        <p:blipFill>
          <a:blip r:embed="rId3"/>
          <a:stretch>
            <a:fillRect/>
          </a:stretch>
        </p:blipFill>
        <p:spPr>
          <a:xfrm>
            <a:off x="3352800" y="2124864"/>
            <a:ext cx="2438400" cy="3924300"/>
          </a:xfrm>
          <a:prstGeom prst="rect">
            <a:avLst/>
          </a:prstGeom>
        </p:spPr>
      </p:pic>
    </p:spTree>
    <p:extLst>
      <p:ext uri="{BB962C8B-B14F-4D97-AF65-F5344CB8AC3E}">
        <p14:creationId xmlns:p14="http://schemas.microsoft.com/office/powerpoint/2010/main" val="263542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IN" sz="32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Greibach</a:t>
            </a:r>
            <a:r>
              <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Normal Form</a:t>
            </a: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a:t>
            </a:fld>
            <a:endParaRPr lang="en-US" dirty="0"/>
          </a:p>
        </p:txBody>
      </p:sp>
      <p:sp>
        <p:nvSpPr>
          <p:cNvPr id="9" name="TextBox 8">
            <a:extLst>
              <a:ext uri="{FF2B5EF4-FFF2-40B4-BE49-F238E27FC236}">
                <a16:creationId xmlns:a16="http://schemas.microsoft.com/office/drawing/2014/main" id="{2F17DE4A-BC43-486F-850D-2A3FAF767DB9}"/>
              </a:ext>
            </a:extLst>
          </p:cNvPr>
          <p:cNvSpPr txBox="1"/>
          <p:nvPr/>
        </p:nvSpPr>
        <p:spPr>
          <a:xfrm>
            <a:off x="1139013" y="1888788"/>
            <a:ext cx="6865974" cy="2359749"/>
          </a:xfrm>
          <a:prstGeom prst="rect">
            <a:avLst/>
          </a:prstGeom>
          <a:noFill/>
          <a:ln>
            <a:solidFill>
              <a:schemeClr val="tx1"/>
            </a:solidFill>
          </a:ln>
        </p:spPr>
        <p:txBody>
          <a:bodyPr wrap="square">
            <a:spAutoFit/>
          </a:bodyPr>
          <a:lstStyle/>
          <a:p>
            <a:pPr algn="just">
              <a:lnSpc>
                <a:spcPct val="107000"/>
              </a:lnSpc>
              <a:spcAft>
                <a:spcPts val="8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Lemma 2 (Elimination of left recursion)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We can generalize this grammar. For any CFG given as A → A α1 | A α2 | A α3 ….. | β1 | β2 | β3 | …… the equivalent grammar after eliminating left recursion is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 β1 A′| β2 A′| β3 A′| ……| β1 | β2 | β3 |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 → α1 A′| α2 A′| α3 A′|….. | α1 | α2 | α3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813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 of PDA</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30</a:t>
            </a:fld>
            <a:endParaRPr lang="en-US" dirty="0"/>
          </a:p>
        </p:txBody>
      </p:sp>
      <p:pic>
        <p:nvPicPr>
          <p:cNvPr id="7" name="Picture 6">
            <a:extLst>
              <a:ext uri="{FF2B5EF4-FFF2-40B4-BE49-F238E27FC236}">
                <a16:creationId xmlns:a16="http://schemas.microsoft.com/office/drawing/2014/main" id="{055AEAA4-9002-4586-B856-9202F34403C6}"/>
              </a:ext>
            </a:extLst>
          </p:cNvPr>
          <p:cNvPicPr>
            <a:picLocks noChangeAspect="1"/>
          </p:cNvPicPr>
          <p:nvPr/>
        </p:nvPicPr>
        <p:blipFill>
          <a:blip r:embed="rId2"/>
          <a:stretch>
            <a:fillRect/>
          </a:stretch>
        </p:blipFill>
        <p:spPr>
          <a:xfrm>
            <a:off x="93724" y="28575"/>
            <a:ext cx="9050275" cy="6800850"/>
          </a:xfrm>
          <a:prstGeom prst="rect">
            <a:avLst/>
          </a:prstGeom>
        </p:spPr>
      </p:pic>
    </p:spTree>
    <p:extLst>
      <p:ext uri="{BB962C8B-B14F-4D97-AF65-F5344CB8AC3E}">
        <p14:creationId xmlns:p14="http://schemas.microsoft.com/office/powerpoint/2010/main" val="2030671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2182" y="81149"/>
            <a:ext cx="7884973" cy="684312"/>
          </a:xfrm>
        </p:spPr>
        <p:txBody>
          <a:bodyPr>
            <a:normAutofit/>
          </a:bodyPr>
          <a:lstStyle/>
          <a:p>
            <a:pPr algn="ctr">
              <a:lnSpc>
                <a:spcPct val="107000"/>
              </a:lnSpc>
              <a:spcAft>
                <a:spcPts val="800"/>
              </a:spcAft>
            </a:pPr>
            <a:r>
              <a:rPr lang="en-I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Parse Tree or Derivation Tree Construction</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31</a:t>
            </a:fld>
            <a:endParaRPr lang="en-US" dirty="0"/>
          </a:p>
        </p:txBody>
      </p:sp>
      <p:sp>
        <p:nvSpPr>
          <p:cNvPr id="9" name="TextBox 8">
            <a:extLst>
              <a:ext uri="{FF2B5EF4-FFF2-40B4-BE49-F238E27FC236}">
                <a16:creationId xmlns:a16="http://schemas.microsoft.com/office/drawing/2014/main" id="{F9086EE9-F772-44AA-A1E0-74478BAB6550}"/>
              </a:ext>
            </a:extLst>
          </p:cNvPr>
          <p:cNvSpPr txBox="1"/>
          <p:nvPr/>
        </p:nvSpPr>
        <p:spPr>
          <a:xfrm>
            <a:off x="412696" y="1177300"/>
            <a:ext cx="7272808" cy="369332"/>
          </a:xfrm>
          <a:prstGeom prst="rect">
            <a:avLst/>
          </a:prstGeom>
          <a:noFill/>
        </p:spPr>
        <p:txBody>
          <a:bodyPr wrap="square" rtlCol="0">
            <a:spAutoFit/>
          </a:bodyPr>
          <a:lstStyle/>
          <a:p>
            <a:r>
              <a:rPr lang="en-IN" dirty="0">
                <a:sym typeface="Wingdings" panose="05000000000000000000" pitchFamily="2" charset="2"/>
              </a:rPr>
              <a:t>	</a:t>
            </a:r>
            <a:endParaRPr lang="en-IN" dirty="0"/>
          </a:p>
        </p:txBody>
      </p:sp>
      <p:sp>
        <p:nvSpPr>
          <p:cNvPr id="10" name="TextBox 9">
            <a:extLst>
              <a:ext uri="{FF2B5EF4-FFF2-40B4-BE49-F238E27FC236}">
                <a16:creationId xmlns:a16="http://schemas.microsoft.com/office/drawing/2014/main" id="{B7075A03-B743-4026-9385-499112DAB6DA}"/>
              </a:ext>
            </a:extLst>
          </p:cNvPr>
          <p:cNvSpPr txBox="1"/>
          <p:nvPr/>
        </p:nvSpPr>
        <p:spPr>
          <a:xfrm>
            <a:off x="467544" y="1336659"/>
            <a:ext cx="7884972" cy="1662122"/>
          </a:xfrm>
          <a:prstGeom prst="rect">
            <a:avLst/>
          </a:prstGeom>
          <a:noFill/>
        </p:spPr>
        <p:txBody>
          <a:bodyPr wrap="square">
            <a:spAutoFit/>
          </a:bodyPr>
          <a:lstStyle/>
          <a:p>
            <a:pPr algn="just">
              <a:lnSpc>
                <a:spcPct val="107000"/>
              </a:lnSpc>
              <a:spcAft>
                <a:spcPts val="800"/>
              </a:spcAft>
            </a:pPr>
            <a:r>
              <a:rPr lang="en-IN" sz="1800" b="1"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Derivation tree</a:t>
            </a:r>
            <a:r>
              <a:rPr lang="en-IN" sz="1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is a graphical representation for the </a:t>
            </a:r>
            <a:r>
              <a:rPr lang="en-IN" sz="1800" b="1"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derivation</a:t>
            </a:r>
            <a:r>
              <a:rPr lang="en-IN" sz="1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of the given production rules for a given CFG. </a:t>
            </a:r>
          </a:p>
          <a:p>
            <a:pPr marL="285750" indent="-285750" algn="just">
              <a:lnSpc>
                <a:spcPct val="107000"/>
              </a:lnSpc>
              <a:spcAft>
                <a:spcPts val="800"/>
              </a:spcAft>
              <a:buFont typeface="Arial" panose="020B0604020202020204" pitchFamily="34" charset="0"/>
              <a:buChar char="•"/>
            </a:pPr>
            <a:r>
              <a:rPr lang="en-IN" sz="1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It is the simple way to show how the </a:t>
            </a:r>
            <a:r>
              <a:rPr lang="en-IN" sz="1800" b="1"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derivation</a:t>
            </a:r>
            <a:r>
              <a:rPr lang="en-IN" sz="1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can be done to obtain some string from a given set of production rules. The </a:t>
            </a:r>
            <a:r>
              <a:rPr lang="en-IN" sz="1800" b="1"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derivation tree</a:t>
            </a:r>
            <a:r>
              <a:rPr lang="en-IN" sz="1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is also called a </a:t>
            </a:r>
            <a:r>
              <a:rPr lang="en-IN" sz="1800" b="1"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parse tree</a:t>
            </a:r>
            <a:r>
              <a:rPr lang="en-IN" sz="1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F167CDA7-AF08-4C27-84B4-17FFDEF725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2696" y="3303043"/>
            <a:ext cx="7893496" cy="2415336"/>
          </a:xfrm>
          <a:prstGeom prst="rect">
            <a:avLst/>
          </a:prstGeom>
          <a:noFill/>
          <a:ln>
            <a:noFill/>
          </a:ln>
        </p:spPr>
      </p:pic>
    </p:spTree>
    <p:extLst>
      <p:ext uri="{BB962C8B-B14F-4D97-AF65-F5344CB8AC3E}">
        <p14:creationId xmlns:p14="http://schemas.microsoft.com/office/powerpoint/2010/main" val="1548395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2182" y="81149"/>
            <a:ext cx="7884973" cy="684312"/>
          </a:xfrm>
        </p:spPr>
        <p:txBody>
          <a:bodyPr>
            <a:normAutofit/>
          </a:bodyPr>
          <a:lstStyle/>
          <a:p>
            <a:pPr algn="ctr">
              <a:lnSpc>
                <a:spcPct val="107000"/>
              </a:lnSpc>
              <a:spcAft>
                <a:spcPts val="800"/>
              </a:spcAft>
            </a:pPr>
            <a:r>
              <a:rPr lang="en-I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Ambiguous Grammars</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32</a:t>
            </a:fld>
            <a:endParaRPr lang="en-US" dirty="0"/>
          </a:p>
        </p:txBody>
      </p:sp>
      <p:sp>
        <p:nvSpPr>
          <p:cNvPr id="12" name="TextBox 11">
            <a:extLst>
              <a:ext uri="{FF2B5EF4-FFF2-40B4-BE49-F238E27FC236}">
                <a16:creationId xmlns:a16="http://schemas.microsoft.com/office/drawing/2014/main" id="{FF0BBCC7-BFFE-46FE-8014-93B59D652CDE}"/>
              </a:ext>
            </a:extLst>
          </p:cNvPr>
          <p:cNvSpPr txBox="1"/>
          <p:nvPr/>
        </p:nvSpPr>
        <p:spPr>
          <a:xfrm>
            <a:off x="602908" y="1196752"/>
            <a:ext cx="7632848" cy="1756186"/>
          </a:xfrm>
          <a:prstGeom prst="rect">
            <a:avLst/>
          </a:prstGeom>
          <a:noFill/>
        </p:spPr>
        <p:txBody>
          <a:bodyPr wrap="square">
            <a:spAutoFit/>
          </a:bodyPr>
          <a:lstStyle/>
          <a:p>
            <a:pPr algn="just">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 CFG is said to ambiguous if there exists more than one derivation tree for the given input string </a:t>
            </a:r>
          </a:p>
          <a:p>
            <a:pPr algn="just">
              <a:lnSpc>
                <a:spcPct val="107000"/>
              </a:lnSpc>
              <a:spcAft>
                <a:spcPts val="80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i.e., more than one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L</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eft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M</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ost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erivation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ree (LMDT) or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R</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ight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M</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ost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erivation </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ree (RMDT)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06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2182" y="81149"/>
            <a:ext cx="7884973" cy="684312"/>
          </a:xfrm>
        </p:spPr>
        <p:txBody>
          <a:bodyPr>
            <a:normAutofit/>
          </a:bodyPr>
          <a:lstStyle/>
          <a:p>
            <a:pPr algn="ctr">
              <a:lnSpc>
                <a:spcPct val="107000"/>
              </a:lnSpc>
              <a:spcAft>
                <a:spcPts val="800"/>
              </a:spcAft>
            </a:pPr>
            <a:r>
              <a:rPr lang="en-I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Ambiguous Grammars: Example</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33</a:t>
            </a:fld>
            <a:endParaRPr lang="en-US" dirty="0"/>
          </a:p>
        </p:txBody>
      </p:sp>
      <p:pic>
        <p:nvPicPr>
          <p:cNvPr id="7" name="Picture 6">
            <a:extLst>
              <a:ext uri="{FF2B5EF4-FFF2-40B4-BE49-F238E27FC236}">
                <a16:creationId xmlns:a16="http://schemas.microsoft.com/office/drawing/2014/main" id="{3F90F8D9-5A5B-40D3-817A-824B6C1DE3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62" y="1162854"/>
            <a:ext cx="8964488" cy="5338244"/>
          </a:xfrm>
          <a:prstGeom prst="rect">
            <a:avLst/>
          </a:prstGeom>
          <a:noFill/>
          <a:ln>
            <a:noFill/>
          </a:ln>
        </p:spPr>
      </p:pic>
      <p:sp>
        <p:nvSpPr>
          <p:cNvPr id="10" name="TextBox 9">
            <a:extLst>
              <a:ext uri="{FF2B5EF4-FFF2-40B4-BE49-F238E27FC236}">
                <a16:creationId xmlns:a16="http://schemas.microsoft.com/office/drawing/2014/main" id="{FDCE8460-160A-42B5-966D-98660A8CE834}"/>
              </a:ext>
            </a:extLst>
          </p:cNvPr>
          <p:cNvSpPr txBox="1"/>
          <p:nvPr/>
        </p:nvSpPr>
        <p:spPr>
          <a:xfrm>
            <a:off x="4591105" y="5364026"/>
            <a:ext cx="4392488" cy="1107996"/>
          </a:xfrm>
          <a:prstGeom prst="rect">
            <a:avLst/>
          </a:prstGeom>
          <a:noFill/>
          <a:ln w="44450">
            <a:solidFill>
              <a:srgbClr val="C00000"/>
            </a:solidFill>
          </a:ln>
        </p:spPr>
        <p:txBody>
          <a:bodyPr wrap="square" rtlCol="0">
            <a:spAutoFit/>
          </a:bodyPr>
          <a:lstStyle/>
          <a:p>
            <a:r>
              <a:rPr lang="en-IN" sz="2200" b="1" dirty="0">
                <a:latin typeface="Times New Roman" panose="02020603050405020304" pitchFamily="18" charset="0"/>
                <a:cs typeface="Times New Roman" panose="02020603050405020304" pitchFamily="18" charset="0"/>
              </a:rPr>
              <a:t>More than LMDs for the string </a:t>
            </a:r>
            <a:r>
              <a:rPr lang="en-IN" sz="2200" b="1" dirty="0" err="1">
                <a:latin typeface="Times New Roman" panose="02020603050405020304" pitchFamily="18" charset="0"/>
                <a:cs typeface="Times New Roman" panose="02020603050405020304" pitchFamily="18" charset="0"/>
              </a:rPr>
              <a:t>id+id</a:t>
            </a:r>
            <a:r>
              <a:rPr lang="en-IN" sz="2200" b="1" dirty="0">
                <a:latin typeface="Times New Roman" panose="02020603050405020304" pitchFamily="18" charset="0"/>
                <a:cs typeface="Times New Roman" panose="02020603050405020304" pitchFamily="18" charset="0"/>
              </a:rPr>
              <a:t>*id , Thus this Grammar is Ambiguous</a:t>
            </a:r>
          </a:p>
        </p:txBody>
      </p:sp>
    </p:spTree>
    <p:extLst>
      <p:ext uri="{BB962C8B-B14F-4D97-AF65-F5344CB8AC3E}">
        <p14:creationId xmlns:p14="http://schemas.microsoft.com/office/powerpoint/2010/main" val="177800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2182" y="81149"/>
            <a:ext cx="7884973" cy="684312"/>
          </a:xfrm>
        </p:spPr>
        <p:txBody>
          <a:bodyPr>
            <a:normAutofit/>
          </a:bodyPr>
          <a:lstStyle/>
          <a:p>
            <a:pPr algn="ctr">
              <a:lnSpc>
                <a:spcPct val="107000"/>
              </a:lnSpc>
              <a:spcAft>
                <a:spcPts val="800"/>
              </a:spcAft>
            </a:pPr>
            <a:r>
              <a:rPr lang="en-I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Ambiguous Grammars: Example</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34</a:t>
            </a:fld>
            <a:endParaRPr lang="en-US" dirty="0"/>
          </a:p>
        </p:txBody>
      </p:sp>
      <p:sp>
        <p:nvSpPr>
          <p:cNvPr id="5" name="TextBox 4">
            <a:extLst>
              <a:ext uri="{FF2B5EF4-FFF2-40B4-BE49-F238E27FC236}">
                <a16:creationId xmlns:a16="http://schemas.microsoft.com/office/drawing/2014/main" id="{35086810-450C-430B-A017-4CE75D8EB0B4}"/>
              </a:ext>
            </a:extLst>
          </p:cNvPr>
          <p:cNvSpPr txBox="1"/>
          <p:nvPr/>
        </p:nvSpPr>
        <p:spPr>
          <a:xfrm>
            <a:off x="3563888" y="5392932"/>
            <a:ext cx="4608512" cy="1107996"/>
          </a:xfrm>
          <a:prstGeom prst="rect">
            <a:avLst/>
          </a:prstGeom>
          <a:noFill/>
          <a:ln w="44450">
            <a:solidFill>
              <a:srgbClr val="C00000"/>
            </a:solidFill>
          </a:ln>
        </p:spPr>
        <p:txBody>
          <a:bodyPr wrap="square" rtlCol="0">
            <a:spAutoFit/>
          </a:bodyPr>
          <a:lstStyle/>
          <a:p>
            <a:r>
              <a:rPr lang="en-IN" sz="2200" b="1" dirty="0">
                <a:latin typeface="Times New Roman" panose="02020603050405020304" pitchFamily="18" charset="0"/>
                <a:cs typeface="Times New Roman" panose="02020603050405020304" pitchFamily="18" charset="0"/>
              </a:rPr>
              <a:t>More than one parse trees for the string </a:t>
            </a:r>
            <a:r>
              <a:rPr lang="en-IN" sz="2200" b="1" dirty="0" err="1">
                <a:latin typeface="Times New Roman" panose="02020603050405020304" pitchFamily="18" charset="0"/>
                <a:cs typeface="Times New Roman" panose="02020603050405020304" pitchFamily="18" charset="0"/>
              </a:rPr>
              <a:t>id+id</a:t>
            </a:r>
            <a:r>
              <a:rPr lang="en-IN" sz="2200" b="1" dirty="0">
                <a:latin typeface="Times New Roman" panose="02020603050405020304" pitchFamily="18" charset="0"/>
                <a:cs typeface="Times New Roman" panose="02020603050405020304" pitchFamily="18" charset="0"/>
              </a:rPr>
              <a:t>*id , Thus this Grammar is Ambiguous</a:t>
            </a:r>
          </a:p>
        </p:txBody>
      </p:sp>
      <p:pic>
        <p:nvPicPr>
          <p:cNvPr id="8" name="Picture 7">
            <a:extLst>
              <a:ext uri="{FF2B5EF4-FFF2-40B4-BE49-F238E27FC236}">
                <a16:creationId xmlns:a16="http://schemas.microsoft.com/office/drawing/2014/main" id="{CE9B999C-BEE2-490B-A192-5C9F32416C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22144"/>
            <a:ext cx="8175114" cy="4150589"/>
          </a:xfrm>
          <a:prstGeom prst="rect">
            <a:avLst/>
          </a:prstGeom>
          <a:noFill/>
          <a:ln>
            <a:noFill/>
          </a:ln>
        </p:spPr>
      </p:pic>
    </p:spTree>
    <p:extLst>
      <p:ext uri="{BB962C8B-B14F-4D97-AF65-F5344CB8AC3E}">
        <p14:creationId xmlns:p14="http://schemas.microsoft.com/office/powerpoint/2010/main" val="50888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2182" y="81149"/>
            <a:ext cx="7884973" cy="684312"/>
          </a:xfrm>
        </p:spPr>
        <p:txBody>
          <a:bodyPr>
            <a:normAutofit/>
          </a:bodyPr>
          <a:lstStyle/>
          <a:p>
            <a:pPr algn="ctr">
              <a:lnSpc>
                <a:spcPct val="107000"/>
              </a:lnSpc>
              <a:spcAft>
                <a:spcPts val="800"/>
              </a:spcAft>
            </a:pPr>
            <a:r>
              <a:rPr lang="en-I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Ambiguous Grammars: Example</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35</a:t>
            </a:fld>
            <a:endParaRPr lang="en-US" dirty="0"/>
          </a:p>
        </p:txBody>
      </p:sp>
      <p:sp>
        <p:nvSpPr>
          <p:cNvPr id="5" name="TextBox 4">
            <a:extLst>
              <a:ext uri="{FF2B5EF4-FFF2-40B4-BE49-F238E27FC236}">
                <a16:creationId xmlns:a16="http://schemas.microsoft.com/office/drawing/2014/main" id="{35086810-450C-430B-A017-4CE75D8EB0B4}"/>
              </a:ext>
            </a:extLst>
          </p:cNvPr>
          <p:cNvSpPr txBox="1"/>
          <p:nvPr/>
        </p:nvSpPr>
        <p:spPr>
          <a:xfrm>
            <a:off x="4770592" y="5055995"/>
            <a:ext cx="3800057" cy="1200329"/>
          </a:xfrm>
          <a:prstGeom prst="rect">
            <a:avLst/>
          </a:prstGeom>
          <a:noFill/>
          <a:ln w="44450">
            <a:solidFill>
              <a:srgbClr val="C00000"/>
            </a:solidFill>
          </a:ln>
        </p:spPr>
        <p:txBody>
          <a:bodyPr wrap="square" rtlCol="0">
            <a:spAutoFit/>
          </a:bodyPr>
          <a:lstStyle/>
          <a:p>
            <a:r>
              <a:rPr lang="en-IN" sz="2400" b="1" dirty="0">
                <a:latin typeface="Times New Roman" panose="02020603050405020304" pitchFamily="18" charset="0"/>
                <a:cs typeface="Times New Roman" panose="02020603050405020304" pitchFamily="18" charset="0"/>
              </a:rPr>
              <a:t>More than one parse trees for the string aa, Thus this Grammar is Ambiguous</a:t>
            </a:r>
          </a:p>
        </p:txBody>
      </p:sp>
      <p:pic>
        <p:nvPicPr>
          <p:cNvPr id="9" name="Picture 8">
            <a:extLst>
              <a:ext uri="{FF2B5EF4-FFF2-40B4-BE49-F238E27FC236}">
                <a16:creationId xmlns:a16="http://schemas.microsoft.com/office/drawing/2014/main" id="{30336B9B-49C5-4E3F-90B9-7466418376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6824290" cy="3775099"/>
          </a:xfrm>
          <a:prstGeom prst="rect">
            <a:avLst/>
          </a:prstGeom>
          <a:noFill/>
          <a:ln>
            <a:noFill/>
          </a:ln>
        </p:spPr>
      </p:pic>
    </p:spTree>
    <p:extLst>
      <p:ext uri="{BB962C8B-B14F-4D97-AF65-F5344CB8AC3E}">
        <p14:creationId xmlns:p14="http://schemas.microsoft.com/office/powerpoint/2010/main" val="33060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2182" y="81149"/>
            <a:ext cx="7884973" cy="684312"/>
          </a:xfrm>
        </p:spPr>
        <p:txBody>
          <a:bodyPr>
            <a:normAutofit/>
          </a:bodyPr>
          <a:lstStyle/>
          <a:p>
            <a:pPr algn="ctr">
              <a:lnSpc>
                <a:spcPct val="107000"/>
              </a:lnSpc>
              <a:spcAft>
                <a:spcPts val="800"/>
              </a:spcAft>
            </a:pPr>
            <a:r>
              <a:rPr lang="en-I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Ambiguous Grammars: Example</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36</a:t>
            </a:fld>
            <a:endParaRPr lang="en-US" dirty="0"/>
          </a:p>
        </p:txBody>
      </p:sp>
      <p:pic>
        <p:nvPicPr>
          <p:cNvPr id="8" name="Picture 7">
            <a:extLst>
              <a:ext uri="{FF2B5EF4-FFF2-40B4-BE49-F238E27FC236}">
                <a16:creationId xmlns:a16="http://schemas.microsoft.com/office/drawing/2014/main" id="{CBE87984-8DDD-4BCF-B5B0-7B790D74D8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8" y="913824"/>
            <a:ext cx="6552728" cy="5841875"/>
          </a:xfrm>
          <a:prstGeom prst="rect">
            <a:avLst/>
          </a:prstGeom>
          <a:noFill/>
          <a:ln>
            <a:noFill/>
          </a:ln>
        </p:spPr>
      </p:pic>
      <p:sp>
        <p:nvSpPr>
          <p:cNvPr id="5" name="TextBox 4">
            <a:extLst>
              <a:ext uri="{FF2B5EF4-FFF2-40B4-BE49-F238E27FC236}">
                <a16:creationId xmlns:a16="http://schemas.microsoft.com/office/drawing/2014/main" id="{35086810-450C-430B-A017-4CE75D8EB0B4}"/>
              </a:ext>
            </a:extLst>
          </p:cNvPr>
          <p:cNvSpPr txBox="1"/>
          <p:nvPr/>
        </p:nvSpPr>
        <p:spPr>
          <a:xfrm>
            <a:off x="5220072" y="3834761"/>
            <a:ext cx="3800057" cy="1200329"/>
          </a:xfrm>
          <a:prstGeom prst="rect">
            <a:avLst/>
          </a:prstGeom>
          <a:noFill/>
          <a:ln w="44450">
            <a:solidFill>
              <a:srgbClr val="C00000"/>
            </a:solidFill>
          </a:ln>
        </p:spPr>
        <p:txBody>
          <a:bodyPr wrap="square" rtlCol="0">
            <a:spAutoFit/>
          </a:bodyPr>
          <a:lstStyle/>
          <a:p>
            <a:r>
              <a:rPr lang="en-IN" sz="2400" b="1" dirty="0">
                <a:latin typeface="Times New Roman" panose="02020603050405020304" pitchFamily="18" charset="0"/>
                <a:cs typeface="Times New Roman" panose="02020603050405020304" pitchFamily="18" charset="0"/>
              </a:rPr>
              <a:t>More than one parse trees for the string aa, Thus this Grammar is Ambiguous</a:t>
            </a:r>
          </a:p>
        </p:txBody>
      </p:sp>
    </p:spTree>
    <p:extLst>
      <p:ext uri="{BB962C8B-B14F-4D97-AF65-F5344CB8AC3E}">
        <p14:creationId xmlns:p14="http://schemas.microsoft.com/office/powerpoint/2010/main" val="4232495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8"/>
            <a:ext cx="7884973" cy="755563"/>
          </a:xfrm>
        </p:spPr>
        <p:txBody>
          <a:bodyPr>
            <a:noAutofit/>
          </a:bodyPr>
          <a:lstStyle/>
          <a:p>
            <a:pPr>
              <a:lnSpc>
                <a:spcPct val="107000"/>
              </a:lnSpc>
              <a:spcAft>
                <a:spcPts val="800"/>
              </a:spcAft>
            </a:pPr>
            <a:r>
              <a:rPr lang="en-IN"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Construction of Regular Grammar T(M) Generating for a Given DFA</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37</a:t>
            </a:fld>
            <a:endParaRPr lang="en-US" dirty="0"/>
          </a:p>
        </p:txBody>
      </p:sp>
      <p:pic>
        <p:nvPicPr>
          <p:cNvPr id="9" name="Picture 8">
            <a:extLst>
              <a:ext uri="{FF2B5EF4-FFF2-40B4-BE49-F238E27FC236}">
                <a16:creationId xmlns:a16="http://schemas.microsoft.com/office/drawing/2014/main" id="{AB4BCD16-101B-4F6E-A531-DCD1A66171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7959090" cy="3240360"/>
          </a:xfrm>
          <a:prstGeom prst="rect">
            <a:avLst/>
          </a:prstGeom>
          <a:noFill/>
          <a:ln>
            <a:noFill/>
          </a:ln>
        </p:spPr>
      </p:pic>
    </p:spTree>
    <p:extLst>
      <p:ext uri="{BB962C8B-B14F-4D97-AF65-F5344CB8AC3E}">
        <p14:creationId xmlns:p14="http://schemas.microsoft.com/office/powerpoint/2010/main" val="47673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8"/>
            <a:ext cx="7884973" cy="755563"/>
          </a:xfrm>
        </p:spPr>
        <p:txBody>
          <a:bodyPr>
            <a:noAutofit/>
          </a:bodyPr>
          <a:lstStyle/>
          <a:p>
            <a:pPr>
              <a:lnSpc>
                <a:spcPct val="107000"/>
              </a:lnSpc>
              <a:spcAft>
                <a:spcPts val="800"/>
              </a:spcAft>
            </a:pPr>
            <a:r>
              <a:rPr lang="en-IN"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Construction of Regular Grammar T(M) Generating for a Given DFA: Example</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38</a:t>
            </a:fld>
            <a:endParaRPr lang="en-US" dirty="0"/>
          </a:p>
        </p:txBody>
      </p:sp>
      <p:pic>
        <p:nvPicPr>
          <p:cNvPr id="7" name="Picture 6">
            <a:extLst>
              <a:ext uri="{FF2B5EF4-FFF2-40B4-BE49-F238E27FC236}">
                <a16:creationId xmlns:a16="http://schemas.microsoft.com/office/drawing/2014/main" id="{E5748FC0-9B04-4D8D-AB3C-B1768E2A86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24" y="1088219"/>
            <a:ext cx="7142572" cy="1728192"/>
          </a:xfrm>
          <a:prstGeom prst="rect">
            <a:avLst/>
          </a:prstGeom>
          <a:noFill/>
          <a:ln>
            <a:noFill/>
          </a:ln>
        </p:spPr>
      </p:pic>
      <p:pic>
        <p:nvPicPr>
          <p:cNvPr id="8" name="Picture 7">
            <a:extLst>
              <a:ext uri="{FF2B5EF4-FFF2-40B4-BE49-F238E27FC236}">
                <a16:creationId xmlns:a16="http://schemas.microsoft.com/office/drawing/2014/main" id="{CB44F691-FC4E-4C45-891C-A1D33BB56B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78622"/>
            <a:ext cx="6480720" cy="2742666"/>
          </a:xfrm>
          <a:prstGeom prst="rect">
            <a:avLst/>
          </a:prstGeom>
          <a:noFill/>
          <a:ln>
            <a:noFill/>
          </a:ln>
        </p:spPr>
      </p:pic>
    </p:spTree>
    <p:extLst>
      <p:ext uri="{BB962C8B-B14F-4D97-AF65-F5344CB8AC3E}">
        <p14:creationId xmlns:p14="http://schemas.microsoft.com/office/powerpoint/2010/main" val="1474201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2455"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2182" y="81149"/>
            <a:ext cx="7884973" cy="684312"/>
          </a:xfrm>
        </p:spPr>
        <p:txBody>
          <a:bodyPr>
            <a:noAutofit/>
          </a:bodyPr>
          <a:lstStyle/>
          <a:p>
            <a:pPr algn="ctr">
              <a:lnSpc>
                <a:spcPct val="107000"/>
              </a:lnSpc>
              <a:spcAft>
                <a:spcPts val="800"/>
              </a:spcAft>
            </a:pPr>
            <a:r>
              <a:rPr lang="en-IN" sz="3200" b="1" dirty="0">
                <a:solidFill>
                  <a:schemeClr val="bg1"/>
                </a:solidFill>
                <a:effectLst/>
                <a:latin typeface="Times New Roman" panose="02020603050405020304" pitchFamily="18" charset="0"/>
                <a:ea typeface="Times New Roman" panose="02020603050405020304" pitchFamily="18" charset="0"/>
              </a:rPr>
              <a:t>Constructing a FA (Finite Automata) for given Regular Grammar (RG)</a:t>
            </a:r>
            <a:endParaRPr lang="en-I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39</a:t>
            </a:fld>
            <a:endParaRPr lang="en-US" dirty="0"/>
          </a:p>
        </p:txBody>
      </p:sp>
      <p:sp>
        <p:nvSpPr>
          <p:cNvPr id="9" name="TextBox 8">
            <a:extLst>
              <a:ext uri="{FF2B5EF4-FFF2-40B4-BE49-F238E27FC236}">
                <a16:creationId xmlns:a16="http://schemas.microsoft.com/office/drawing/2014/main" id="{F9086EE9-F772-44AA-A1E0-74478BAB6550}"/>
              </a:ext>
            </a:extLst>
          </p:cNvPr>
          <p:cNvSpPr txBox="1"/>
          <p:nvPr/>
        </p:nvSpPr>
        <p:spPr>
          <a:xfrm>
            <a:off x="412696" y="1177300"/>
            <a:ext cx="7272808" cy="369332"/>
          </a:xfrm>
          <a:prstGeom prst="rect">
            <a:avLst/>
          </a:prstGeom>
          <a:noFill/>
        </p:spPr>
        <p:txBody>
          <a:bodyPr wrap="square" rtlCol="0">
            <a:spAutoFit/>
          </a:bodyPr>
          <a:lstStyle/>
          <a:p>
            <a:r>
              <a:rPr lang="en-IN" dirty="0">
                <a:sym typeface="Wingdings" panose="05000000000000000000" pitchFamily="2" charset="2"/>
              </a:rPr>
              <a:t>	</a:t>
            </a:r>
            <a:endParaRPr lang="en-IN" dirty="0"/>
          </a:p>
        </p:txBody>
      </p:sp>
      <p:pic>
        <p:nvPicPr>
          <p:cNvPr id="11" name="Picture 10">
            <a:extLst>
              <a:ext uri="{FF2B5EF4-FFF2-40B4-BE49-F238E27FC236}">
                <a16:creationId xmlns:a16="http://schemas.microsoft.com/office/drawing/2014/main" id="{27C4078D-1127-410F-901D-F631569A0E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8903" y="1275843"/>
            <a:ext cx="7614187" cy="1764577"/>
          </a:xfrm>
          <a:prstGeom prst="rect">
            <a:avLst/>
          </a:prstGeom>
          <a:noFill/>
          <a:ln>
            <a:noFill/>
          </a:ln>
        </p:spPr>
      </p:pic>
      <p:pic>
        <p:nvPicPr>
          <p:cNvPr id="12" name="Picture 11">
            <a:extLst>
              <a:ext uri="{FF2B5EF4-FFF2-40B4-BE49-F238E27FC236}">
                <a16:creationId xmlns:a16="http://schemas.microsoft.com/office/drawing/2014/main" id="{9BE06524-A77C-41A8-9C97-F91C83DACD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917740"/>
            <a:ext cx="6415203" cy="1555635"/>
          </a:xfrm>
          <a:prstGeom prst="rect">
            <a:avLst/>
          </a:prstGeom>
          <a:noFill/>
          <a:ln>
            <a:noFill/>
          </a:ln>
        </p:spPr>
      </p:pic>
      <p:sp>
        <p:nvSpPr>
          <p:cNvPr id="13" name="TextBox 12">
            <a:extLst>
              <a:ext uri="{FF2B5EF4-FFF2-40B4-BE49-F238E27FC236}">
                <a16:creationId xmlns:a16="http://schemas.microsoft.com/office/drawing/2014/main" id="{C0380CC6-307F-43B9-9784-BD940E104A9D}"/>
              </a:ext>
            </a:extLst>
          </p:cNvPr>
          <p:cNvSpPr txBox="1"/>
          <p:nvPr/>
        </p:nvSpPr>
        <p:spPr>
          <a:xfrm>
            <a:off x="985042" y="4857017"/>
            <a:ext cx="7019096" cy="461665"/>
          </a:xfrm>
          <a:prstGeom prst="rect">
            <a:avLst/>
          </a:prstGeom>
          <a:noFill/>
          <a:ln w="44450">
            <a:solidFill>
              <a:srgbClr val="C00000"/>
            </a:solidFill>
          </a:ln>
        </p:spPr>
        <p:txBody>
          <a:bodyPr wrap="square" rtlCol="0">
            <a:spAutoFit/>
          </a:bodyPr>
          <a:lstStyle/>
          <a:p>
            <a:r>
              <a:rPr lang="en-IN" sz="2400" b="1" dirty="0">
                <a:latin typeface="Times New Roman" panose="02020603050405020304" pitchFamily="18" charset="0"/>
                <a:cs typeface="Times New Roman" panose="02020603050405020304" pitchFamily="18" charset="0"/>
              </a:rPr>
              <a:t>Finite Automata M = ({q0,q1,qf}, {</a:t>
            </a:r>
            <a:r>
              <a:rPr lang="en-IN" sz="2400" b="1" dirty="0" err="1">
                <a:latin typeface="Times New Roman" panose="02020603050405020304" pitchFamily="18" charset="0"/>
                <a:cs typeface="Times New Roman" panose="02020603050405020304" pitchFamily="18" charset="0"/>
              </a:rPr>
              <a:t>a,b</a:t>
            </a:r>
            <a:r>
              <a:rPr lang="en-IN" sz="2400" b="1" dirty="0">
                <a:latin typeface="Times New Roman" panose="02020603050405020304" pitchFamily="18" charset="0"/>
                <a:cs typeface="Times New Roman" panose="02020603050405020304" pitchFamily="18" charset="0"/>
              </a:rPr>
              <a:t>},</a:t>
            </a:r>
            <a:r>
              <a:rPr lang="el-GR" sz="2400" b="1" dirty="0">
                <a:latin typeface="Times New Roman" panose="02020603050405020304" pitchFamily="18" charset="0"/>
                <a:cs typeface="Times New Roman" panose="02020603050405020304" pitchFamily="18" charset="0"/>
              </a:rPr>
              <a:t>δ</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qo</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qf</a:t>
            </a:r>
            <a:r>
              <a:rPr lang="en-IN"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583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IN" sz="32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Greibach</a:t>
            </a:r>
            <a:r>
              <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Normal Form</a:t>
            </a: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4</a:t>
            </a:fld>
            <a:endParaRPr lang="en-US" dirty="0"/>
          </a:p>
        </p:txBody>
      </p:sp>
      <p:sp>
        <p:nvSpPr>
          <p:cNvPr id="9" name="TextBox 8">
            <a:extLst>
              <a:ext uri="{FF2B5EF4-FFF2-40B4-BE49-F238E27FC236}">
                <a16:creationId xmlns:a16="http://schemas.microsoft.com/office/drawing/2014/main" id="{9DFE7A60-62EE-4591-807E-5AE089A52F28}"/>
              </a:ext>
            </a:extLst>
          </p:cNvPr>
          <p:cNvSpPr txBox="1"/>
          <p:nvPr/>
        </p:nvSpPr>
        <p:spPr>
          <a:xfrm>
            <a:off x="611560" y="1304189"/>
            <a:ext cx="8171224" cy="3860672"/>
          </a:xfrm>
          <a:prstGeom prst="rect">
            <a:avLst/>
          </a:prstGeom>
          <a:noFill/>
          <a:ln>
            <a:solidFill>
              <a:schemeClr val="tx1"/>
            </a:solidFill>
          </a:ln>
        </p:spPr>
        <p:txBody>
          <a:bodyPr wrap="square">
            <a:spAutoFit/>
          </a:bodyPr>
          <a:lstStyle/>
          <a:p>
            <a:pPr algn="just">
              <a:lnSpc>
                <a:spcPct val="107000"/>
              </a:lnSpc>
              <a:spcAft>
                <a:spcPts val="80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Procedure to Convert the given Grammar to GNF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AutoNum type="arabicPeriod"/>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Eliminate null productions and unit productions, and construct CNF.</a:t>
            </a:r>
          </a:p>
          <a:p>
            <a:pPr algn="just">
              <a:lnSpc>
                <a:spcPct val="107000"/>
              </a:lnSpc>
              <a:spcAft>
                <a:spcPts val="800"/>
              </a:spcAf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2. Rename variables as A</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starting with S as A</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3. For each production of the form A</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j</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α, apply the following: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 if j &gt;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leave the productions as they are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 if j =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apply Lemma 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c) if j &lt;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apply Lemma 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38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5</a:t>
            </a:fld>
            <a:endParaRPr lang="en-US" dirty="0"/>
          </a:p>
        </p:txBody>
      </p:sp>
      <p:pic>
        <p:nvPicPr>
          <p:cNvPr id="7" name="Picture 6">
            <a:extLst>
              <a:ext uri="{FF2B5EF4-FFF2-40B4-BE49-F238E27FC236}">
                <a16:creationId xmlns:a16="http://schemas.microsoft.com/office/drawing/2014/main" id="{239570C3-7CE8-4582-9E58-4E778118FC58}"/>
              </a:ext>
            </a:extLst>
          </p:cNvPr>
          <p:cNvPicPr>
            <a:picLocks noChangeAspect="1"/>
          </p:cNvPicPr>
          <p:nvPr/>
        </p:nvPicPr>
        <p:blipFill>
          <a:blip r:embed="rId2"/>
          <a:stretch>
            <a:fillRect/>
          </a:stretch>
        </p:blipFill>
        <p:spPr>
          <a:xfrm>
            <a:off x="490537" y="1151092"/>
            <a:ext cx="8162925" cy="4914900"/>
          </a:xfrm>
          <a:prstGeom prst="rect">
            <a:avLst/>
          </a:prstGeom>
        </p:spPr>
      </p:pic>
    </p:spTree>
    <p:extLst>
      <p:ext uri="{BB962C8B-B14F-4D97-AF65-F5344CB8AC3E}">
        <p14:creationId xmlns:p14="http://schemas.microsoft.com/office/powerpoint/2010/main" val="19919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6</a:t>
            </a:fld>
            <a:endParaRPr lang="en-US" dirty="0"/>
          </a:p>
        </p:txBody>
      </p:sp>
      <p:pic>
        <p:nvPicPr>
          <p:cNvPr id="8" name="Picture 7">
            <a:extLst>
              <a:ext uri="{FF2B5EF4-FFF2-40B4-BE49-F238E27FC236}">
                <a16:creationId xmlns:a16="http://schemas.microsoft.com/office/drawing/2014/main" id="{164A2EAA-DB4B-4322-802C-801C10B7A469}"/>
              </a:ext>
            </a:extLst>
          </p:cNvPr>
          <p:cNvPicPr>
            <a:picLocks noChangeAspect="1"/>
          </p:cNvPicPr>
          <p:nvPr/>
        </p:nvPicPr>
        <p:blipFill>
          <a:blip r:embed="rId2"/>
          <a:stretch>
            <a:fillRect/>
          </a:stretch>
        </p:blipFill>
        <p:spPr>
          <a:xfrm>
            <a:off x="0" y="1383041"/>
            <a:ext cx="9144000" cy="4091918"/>
          </a:xfrm>
          <a:prstGeom prst="rect">
            <a:avLst/>
          </a:prstGeom>
        </p:spPr>
      </p:pic>
    </p:spTree>
    <p:extLst>
      <p:ext uri="{BB962C8B-B14F-4D97-AF65-F5344CB8AC3E}">
        <p14:creationId xmlns:p14="http://schemas.microsoft.com/office/powerpoint/2010/main" val="186594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7</a:t>
            </a:fld>
            <a:endParaRPr lang="en-US" dirty="0"/>
          </a:p>
        </p:txBody>
      </p:sp>
      <p:pic>
        <p:nvPicPr>
          <p:cNvPr id="7" name="Picture 6">
            <a:extLst>
              <a:ext uri="{FF2B5EF4-FFF2-40B4-BE49-F238E27FC236}">
                <a16:creationId xmlns:a16="http://schemas.microsoft.com/office/drawing/2014/main" id="{241BE14E-C78B-4F9D-9299-C54570A902BF}"/>
              </a:ext>
            </a:extLst>
          </p:cNvPr>
          <p:cNvPicPr>
            <a:picLocks noChangeAspect="1"/>
          </p:cNvPicPr>
          <p:nvPr/>
        </p:nvPicPr>
        <p:blipFill>
          <a:blip r:embed="rId2"/>
          <a:stretch>
            <a:fillRect/>
          </a:stretch>
        </p:blipFill>
        <p:spPr>
          <a:xfrm>
            <a:off x="280987" y="1085850"/>
            <a:ext cx="8582025" cy="4686300"/>
          </a:xfrm>
          <a:prstGeom prst="rect">
            <a:avLst/>
          </a:prstGeom>
        </p:spPr>
      </p:pic>
    </p:spTree>
    <p:extLst>
      <p:ext uri="{BB962C8B-B14F-4D97-AF65-F5344CB8AC3E}">
        <p14:creationId xmlns:p14="http://schemas.microsoft.com/office/powerpoint/2010/main" val="15518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8</a:t>
            </a:fld>
            <a:endParaRPr lang="en-US" dirty="0"/>
          </a:p>
        </p:txBody>
      </p:sp>
      <p:pic>
        <p:nvPicPr>
          <p:cNvPr id="8" name="Picture 7">
            <a:extLst>
              <a:ext uri="{FF2B5EF4-FFF2-40B4-BE49-F238E27FC236}">
                <a16:creationId xmlns:a16="http://schemas.microsoft.com/office/drawing/2014/main" id="{0B747176-DA83-4276-B52A-3B5152C2812B}"/>
              </a:ext>
            </a:extLst>
          </p:cNvPr>
          <p:cNvPicPr>
            <a:picLocks noChangeAspect="1"/>
          </p:cNvPicPr>
          <p:nvPr/>
        </p:nvPicPr>
        <p:blipFill>
          <a:blip r:embed="rId2"/>
          <a:stretch>
            <a:fillRect/>
          </a:stretch>
        </p:blipFill>
        <p:spPr>
          <a:xfrm>
            <a:off x="723900" y="915726"/>
            <a:ext cx="7696200" cy="5505450"/>
          </a:xfrm>
          <a:prstGeom prst="rect">
            <a:avLst/>
          </a:prstGeom>
        </p:spPr>
      </p:pic>
    </p:spTree>
    <p:extLst>
      <p:ext uri="{BB962C8B-B14F-4D97-AF65-F5344CB8AC3E}">
        <p14:creationId xmlns:p14="http://schemas.microsoft.com/office/powerpoint/2010/main" val="238054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0"/>
            <a:ext cx="7959090"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effectLst/>
              <a:uLnTx/>
              <a:uFillTx/>
              <a:latin typeface="Calibri" pitchFamily="34" charset="0"/>
              <a:ea typeface="+mj-ea"/>
              <a:cs typeface="Calibri" pitchFamily="34" charset="0"/>
            </a:endParaRPr>
          </a:p>
        </p:txBody>
      </p:sp>
      <p:sp>
        <p:nvSpPr>
          <p:cNvPr id="4" name="Title 3"/>
          <p:cNvSpPr>
            <a:spLocks noGrp="1"/>
          </p:cNvSpPr>
          <p:nvPr>
            <p:ph type="title" idx="4294967295"/>
          </p:nvPr>
        </p:nvSpPr>
        <p:spPr>
          <a:xfrm>
            <a:off x="93724" y="81149"/>
            <a:ext cx="7884973" cy="684312"/>
          </a:xfrm>
        </p:spPr>
        <p:txBody>
          <a:bodyPr>
            <a:normAutofit/>
          </a:bodyPr>
          <a:lstStyle/>
          <a:p>
            <a:pPr algn="ctr">
              <a:lnSpc>
                <a:spcPct val="107000"/>
              </a:lnSpc>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IN"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BA9AFEED-B5AA-4E65-BBB3-94AAC1C65CEF}"/>
              </a:ext>
            </a:extLst>
          </p:cNvPr>
          <p:cNvSpPr>
            <a:spLocks noGrp="1"/>
          </p:cNvSpPr>
          <p:nvPr>
            <p:ph type="dt" sz="half" idx="10"/>
          </p:nvPr>
        </p:nvSpPr>
        <p:spPr>
          <a:xfrm>
            <a:off x="93724" y="6625655"/>
            <a:ext cx="7893496" cy="162014"/>
          </a:xfrm>
        </p:spPr>
        <p:txBody>
          <a:bodyPr/>
          <a:lstStyle/>
          <a:p>
            <a:pPr>
              <a:defRPr/>
            </a:pPr>
            <a:r>
              <a:rPr lang="en-US" dirty="0"/>
              <a:t>Prepared By : Dr K RAJENDRA PRASAD, ASSOCIATE PROFESSOR, DEPT. OF CSE , RGMCET (Autonomous), NANDYAL</a:t>
            </a:r>
          </a:p>
        </p:txBody>
      </p:sp>
      <p:sp>
        <p:nvSpPr>
          <p:cNvPr id="6" name="Slide Number Placeholder 5">
            <a:extLst>
              <a:ext uri="{FF2B5EF4-FFF2-40B4-BE49-F238E27FC236}">
                <a16:creationId xmlns:a16="http://schemas.microsoft.com/office/drawing/2014/main" id="{C0F5D2E4-BA83-470F-8D2F-F2E8DDC37FF0}"/>
              </a:ext>
            </a:extLst>
          </p:cNvPr>
          <p:cNvSpPr>
            <a:spLocks noGrp="1"/>
          </p:cNvSpPr>
          <p:nvPr>
            <p:ph type="sldNum" sz="quarter" idx="12"/>
          </p:nvPr>
        </p:nvSpPr>
        <p:spPr>
          <a:xfrm>
            <a:off x="6588224" y="6625655"/>
            <a:ext cx="2194560" cy="151196"/>
          </a:xfrm>
        </p:spPr>
        <p:txBody>
          <a:bodyPr/>
          <a:lstStyle/>
          <a:p>
            <a:pPr>
              <a:defRPr/>
            </a:pPr>
            <a:fld id="{FAB6ED7B-5CA3-4472-B01C-99CB7689D1EA}" type="slidenum">
              <a:rPr lang="en-US" smtClean="0"/>
              <a:pPr>
                <a:defRPr/>
              </a:pPr>
              <a:t>9</a:t>
            </a:fld>
            <a:endParaRPr lang="en-US" dirty="0"/>
          </a:p>
        </p:txBody>
      </p:sp>
      <p:pic>
        <p:nvPicPr>
          <p:cNvPr id="7" name="Picture 6">
            <a:extLst>
              <a:ext uri="{FF2B5EF4-FFF2-40B4-BE49-F238E27FC236}">
                <a16:creationId xmlns:a16="http://schemas.microsoft.com/office/drawing/2014/main" id="{72A13B30-B6F0-49F0-AFBC-0E70CC21E07B}"/>
              </a:ext>
            </a:extLst>
          </p:cNvPr>
          <p:cNvPicPr>
            <a:picLocks noChangeAspect="1"/>
          </p:cNvPicPr>
          <p:nvPr/>
        </p:nvPicPr>
        <p:blipFill>
          <a:blip r:embed="rId2"/>
          <a:stretch>
            <a:fillRect/>
          </a:stretch>
        </p:blipFill>
        <p:spPr>
          <a:xfrm>
            <a:off x="323528" y="1052736"/>
            <a:ext cx="7991475" cy="3409950"/>
          </a:xfrm>
          <a:prstGeom prst="rect">
            <a:avLst/>
          </a:prstGeom>
        </p:spPr>
      </p:pic>
    </p:spTree>
    <p:extLst>
      <p:ext uri="{BB962C8B-B14F-4D97-AF65-F5344CB8AC3E}">
        <p14:creationId xmlns:p14="http://schemas.microsoft.com/office/powerpoint/2010/main" val="1118835411"/>
      </p:ext>
    </p:extLst>
  </p:cSld>
  <p:clrMapOvr>
    <a:masterClrMapping/>
  </p:clrMapOvr>
</p:sld>
</file>

<file path=ppt/theme/theme1.xml><?xml version="1.0" encoding="utf-8"?>
<a:theme xmlns:a="http://schemas.openxmlformats.org/drawingml/2006/main" name="Tech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TotalTime>
  <Words>2216</Words>
  <Application>Microsoft Office PowerPoint</Application>
  <PresentationFormat>On-screen Show (4:3)</PresentationFormat>
  <Paragraphs>228</Paragraphs>
  <Slides>39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Berlin Sans FB</vt:lpstr>
      <vt:lpstr>Brush Script MT</vt:lpstr>
      <vt:lpstr>Calibri</vt:lpstr>
      <vt:lpstr>Calibri Light</vt:lpstr>
      <vt:lpstr>Franklin Gothic Book</vt:lpstr>
      <vt:lpstr>Times New Roman</vt:lpstr>
      <vt:lpstr>Wingdings 2</vt:lpstr>
      <vt:lpstr>Technic</vt:lpstr>
      <vt:lpstr>Metropolitan</vt:lpstr>
      <vt:lpstr>Greibach Normal Form</vt:lpstr>
      <vt:lpstr>Greibach Normal Form</vt:lpstr>
      <vt:lpstr>Greibach Normal Form</vt:lpstr>
      <vt:lpstr>Greibach Normal Form</vt:lpstr>
      <vt:lpstr>Example</vt:lpstr>
      <vt:lpstr>Example</vt:lpstr>
      <vt:lpstr>Example</vt:lpstr>
      <vt:lpstr>Example</vt:lpstr>
      <vt:lpstr>Example</vt:lpstr>
      <vt:lpstr>Example</vt:lpstr>
      <vt:lpstr>Example</vt:lpstr>
      <vt:lpstr>Example</vt:lpstr>
      <vt:lpstr>Pumping Lemma for CFL(Context Free Language)</vt:lpstr>
      <vt:lpstr>Pumping Lemma for CFL- Example</vt:lpstr>
      <vt:lpstr>Pumping Lemma for CFL- Example</vt:lpstr>
      <vt:lpstr>Pumping Lemma for CFL- Example</vt:lpstr>
      <vt:lpstr>Closure Properties of CFL</vt:lpstr>
      <vt:lpstr>Push Down Automata (PDA)</vt:lpstr>
      <vt:lpstr>Push Down Automata (PDA)</vt:lpstr>
      <vt:lpstr>Push Down Automata (PDA)</vt:lpstr>
      <vt:lpstr>Push Down Automata (PDA)</vt:lpstr>
      <vt:lpstr>Push Down Automata (PDA)</vt:lpstr>
      <vt:lpstr>Push Down Automata (PDA)</vt:lpstr>
      <vt:lpstr>Instantaneous Description of PDA</vt:lpstr>
      <vt:lpstr>Language Accepted by PDA</vt:lpstr>
      <vt:lpstr>Example of PDA</vt:lpstr>
      <vt:lpstr>Example of PDA</vt:lpstr>
      <vt:lpstr>Example of PDA</vt:lpstr>
      <vt:lpstr>Example of PDA</vt:lpstr>
      <vt:lpstr>Example of PDA</vt:lpstr>
      <vt:lpstr>Parse Tree or Derivation Tree Construction</vt:lpstr>
      <vt:lpstr>Ambiguous Grammars</vt:lpstr>
      <vt:lpstr>Ambiguous Grammars: Example</vt:lpstr>
      <vt:lpstr>Ambiguous Grammars: Example</vt:lpstr>
      <vt:lpstr>Ambiguous Grammars: Example</vt:lpstr>
      <vt:lpstr>Ambiguous Grammars: Example</vt:lpstr>
      <vt:lpstr>Construction of Regular Grammar T(M) Generating for a Given DFA</vt:lpstr>
      <vt:lpstr>Construction of Regular Grammar T(M) Generating for a Given DFA: Example</vt:lpstr>
      <vt:lpstr>Constructing a FA (Finite Automata) for given Regular Grammar (RG)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Sirisha</dc:creator>
  <cp:lastModifiedBy>rajendra prasad</cp:lastModifiedBy>
  <cp:revision>207</cp:revision>
  <dcterms:created xsi:type="dcterms:W3CDTF">2019-07-11T08:42:48Z</dcterms:created>
  <dcterms:modified xsi:type="dcterms:W3CDTF">2021-06-28T01:58:46Z</dcterms:modified>
</cp:coreProperties>
</file>